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38" r:id="rId4"/>
    <p:sldMasterId id="2147483750" r:id="rId5"/>
    <p:sldMasterId id="2147483758" r:id="rId6"/>
    <p:sldMasterId id="2147483920" r:id="rId7"/>
    <p:sldMasterId id="2147484033" r:id="rId8"/>
    <p:sldMasterId id="2147484085" r:id="rId9"/>
    <p:sldMasterId id="2147484098" r:id="rId10"/>
    <p:sldMasterId id="2147484110" r:id="rId11"/>
  </p:sldMasterIdLst>
  <p:notesMasterIdLst>
    <p:notesMasterId r:id="rId59"/>
  </p:notesMasterIdLst>
  <p:sldIdLst>
    <p:sldId id="421" r:id="rId12"/>
    <p:sldId id="422" r:id="rId13"/>
    <p:sldId id="423" r:id="rId14"/>
    <p:sldId id="425" r:id="rId15"/>
    <p:sldId id="424" r:id="rId16"/>
    <p:sldId id="426" r:id="rId17"/>
    <p:sldId id="427" r:id="rId18"/>
    <p:sldId id="428" r:id="rId19"/>
    <p:sldId id="430" r:id="rId20"/>
    <p:sldId id="429" r:id="rId21"/>
    <p:sldId id="414" r:id="rId22"/>
    <p:sldId id="415" r:id="rId23"/>
    <p:sldId id="416" r:id="rId24"/>
    <p:sldId id="367" r:id="rId25"/>
    <p:sldId id="271" r:id="rId26"/>
    <p:sldId id="437" r:id="rId27"/>
    <p:sldId id="269" r:id="rId28"/>
    <p:sldId id="257" r:id="rId29"/>
    <p:sldId id="420" r:id="rId30"/>
    <p:sldId id="270" r:id="rId31"/>
    <p:sldId id="387" r:id="rId32"/>
    <p:sldId id="438" r:id="rId33"/>
    <p:sldId id="328" r:id="rId34"/>
    <p:sldId id="262" r:id="rId35"/>
    <p:sldId id="263" r:id="rId36"/>
    <p:sldId id="266" r:id="rId37"/>
    <p:sldId id="264" r:id="rId38"/>
    <p:sldId id="265" r:id="rId39"/>
    <p:sldId id="267" r:id="rId40"/>
    <p:sldId id="268" r:id="rId41"/>
    <p:sldId id="439" r:id="rId42"/>
    <p:sldId id="364" r:id="rId43"/>
    <p:sldId id="300" r:id="rId44"/>
    <p:sldId id="301" r:id="rId45"/>
    <p:sldId id="371" r:id="rId46"/>
    <p:sldId id="372" r:id="rId47"/>
    <p:sldId id="440" r:id="rId48"/>
    <p:sldId id="383" r:id="rId49"/>
    <p:sldId id="302" r:id="rId50"/>
    <p:sldId id="273" r:id="rId51"/>
    <p:sldId id="441" r:id="rId52"/>
    <p:sldId id="307" r:id="rId53"/>
    <p:sldId id="308" r:id="rId54"/>
    <p:sldId id="405" r:id="rId55"/>
    <p:sldId id="260" r:id="rId56"/>
    <p:sldId id="418" r:id="rId57"/>
    <p:sldId id="442" r:id="rId58"/>
  </p:sldIdLst>
  <p:sldSz cx="9144000" cy="6858000" type="screen4x3"/>
  <p:notesSz cx="6858000" cy="9144000"/>
  <p:defaultTextStyle>
    <a:defPPr>
      <a:defRPr lang="en-US"/>
    </a:defPPr>
    <a:lvl1pPr marL="0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58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39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17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98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75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156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033" algn="l" defTabSz="9137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2" autoAdjust="0"/>
    <p:restoredTop sz="83808" autoAdjust="0"/>
  </p:normalViewPr>
  <p:slideViewPr>
    <p:cSldViewPr>
      <p:cViewPr varScale="1">
        <p:scale>
          <a:sx n="94" d="100"/>
          <a:sy n="94" d="100"/>
        </p:scale>
        <p:origin x="-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1038"/>
    </p:cViewPr>
  </p:sorterViewPr>
  <p:notesViewPr>
    <p:cSldViewPr>
      <p:cViewPr varScale="1">
        <p:scale>
          <a:sx n="67" d="100"/>
          <a:sy n="67" d="100"/>
        </p:scale>
        <p:origin x="-322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988C-C58E-447B-A94C-92514EB4C113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F6C88-A3C6-492A-B801-79A08B4802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58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39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17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98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75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56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033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This is module will cover XYZ. Let’s get started.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F8B7043-5F57-8A43-A289-474BE3479287}" type="slidenum">
              <a:rPr lang="en-US" sz="1200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as an</a:t>
            </a:r>
            <a:r>
              <a:rPr lang="en-US" baseline="0" dirty="0" smtClean="0"/>
              <a:t> API Provider need to make sure you focus on not only providing secure and managed APIs but also ensuring a self-service and rich developer experience for your API consumers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624EE-9785-414A-B6CD-67D5CAF6ECD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6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 w="21600">
            <a:round/>
            <a:headEnd/>
            <a:tailEnd/>
          </a:ln>
        </p:spPr>
        <p:txBody>
          <a:bodyPr/>
          <a:lstStyle/>
          <a:p>
            <a:fld id="{3FB09518-EBAB-4D38-81C0-FD49370B3341}" type="slidenum">
              <a:rPr lang="en-US" altLang="en-US" smtClean="0">
                <a:solidFill>
                  <a:prstClr val="black"/>
                </a:solidFill>
              </a:rPr>
              <a:pPr/>
              <a:t>17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3884613" y="8683737"/>
            <a:ext cx="2970212" cy="455551"/>
          </a:xfrm>
          <a:prstGeom prst="rect">
            <a:avLst/>
          </a:prstGeom>
          <a:noFill/>
          <a:ln w="21600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503991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68F3930-1CC8-49C4-AF2F-36996ACE5837}" type="slidenum">
              <a:rPr lang="en-US" altLang="en-US" sz="1200">
                <a:solidFill>
                  <a:prstClr val="black"/>
                </a:solidFill>
                <a:cs typeface="Arial" pitchFamily="34" charset="0"/>
              </a:rPr>
              <a:pPr algn="r" defTabSz="503991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253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457200" y="4297885"/>
            <a:ext cx="5486400" cy="4114093"/>
          </a:xfrm>
          <a:noFill/>
        </p:spPr>
        <p:txBody>
          <a:bodyPr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 dirty="0" smtClean="0">
              <a:latin typeface="Calibri" pitchFamily="34" charset="0"/>
              <a:ea typeface="MS Gothic" pitchFamily="49" charset="-128"/>
            </a:endParaRP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3884613" y="8683737"/>
            <a:ext cx="2971800" cy="457122"/>
          </a:xfrm>
          <a:prstGeom prst="rect">
            <a:avLst/>
          </a:prstGeom>
          <a:noFill/>
          <a:ln w="21600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503991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5550CFB-89CE-488F-A74D-32FD761D24C2}" type="slidenum">
              <a:rPr lang="en-US" altLang="en-US" sz="1200">
                <a:solidFill>
                  <a:prstClr val="black"/>
                </a:solidFill>
                <a:cs typeface="Arial" pitchFamily="34" charset="0"/>
              </a:rPr>
              <a:pPr algn="r" defTabSz="503991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3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18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193512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ESXi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5.0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vCenter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V5.5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Citrix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XenServer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6.2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PureApplication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W1500 1.1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5FA9F-7D3F-5741-9EE6-6623220EF6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4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34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00019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r>
              <a:rPr lang="en-US" altLang="en-US" dirty="0" smtClean="0">
                <a:solidFill>
                  <a:srgbClr val="000000"/>
                </a:solidFill>
                <a:ea typeface="ヒラギノ角ゴ ProN W3"/>
                <a:cs typeface="ヒラギノ角ゴ ProN W3"/>
              </a:rPr>
              <a:t>Confidential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35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12843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r>
              <a:rPr lang="en-US" altLang="en-US" dirty="0" smtClean="0">
                <a:solidFill>
                  <a:srgbClr val="000000"/>
                </a:solidFill>
                <a:ea typeface="ヒラギノ角ゴ ProN W3"/>
                <a:cs typeface="ヒラギノ角ゴ ProN W3"/>
              </a:rPr>
              <a:t>Confidential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36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943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39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13977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>
              <a:defRPr/>
            </a:pPr>
            <a:fld id="{4376FCDA-0E5F-4D4B-ABC1-8D0E5E85C5DA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  <a:cs typeface="ヒラギノ角ゴ ProN W3"/>
              </a:rPr>
              <a:pPr defTabSz="455613">
                <a:defRPr/>
              </a:pPr>
              <a:t>40</a:t>
            </a:fld>
            <a:endParaRPr lang="en-US" altLang="en-US" dirty="0" smtClean="0">
              <a:solidFill>
                <a:srgbClr val="000000"/>
              </a:solidFill>
              <a:ea typeface="MS PGothic" pitchFamily="34" charset="-128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94577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740" tIns="43870" rIns="87740" bIns="43870"/>
          <a:lstStyle/>
          <a:p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363" y="8461913"/>
            <a:ext cx="2879806" cy="445445"/>
          </a:xfrm>
          <a:noFill/>
        </p:spPr>
        <p:txBody>
          <a:bodyPr lIns="87740" tIns="43870" rIns="87740" bIns="43870"/>
          <a:lstStyle/>
          <a:p>
            <a:fld id="{44830152-EA2B-4C2F-987F-9E97B82D5EDC}" type="slidenum">
              <a:rPr lang="en-US" altLang="en-US" smtClean="0">
                <a:solidFill>
                  <a:prstClr val="black"/>
                </a:solidFill>
                <a:ea typeface="ＭＳ Ｐゴシック" pitchFamily="34" charset="-128"/>
              </a:rPr>
              <a:pPr/>
              <a:t>43</a:t>
            </a:fld>
            <a:endParaRPr lang="en-US" altLang="en-US" smtClean="0">
              <a:solidFill>
                <a:prstClr val="black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216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The main topics to be covered in this module include:  …</a:t>
            </a:r>
            <a:endParaRPr lang="en-US" sz="1400">
              <a:latin typeface="Arial" charset="0"/>
              <a:cs typeface="Arial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72CA8FA2-44ED-2541-A28A-047442043F7B}" type="slidenum">
              <a:rPr lang="en-US" sz="1200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marR="0" indent="-182880" algn="l" defTabSz="7112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lang="en-US" sz="1200" i="0" kern="1200" baseline="0" dirty="0" smtClean="0">
                <a:solidFill>
                  <a:srgbClr val="000000"/>
                </a:solidFill>
                <a:latin typeface="Times New Roman" charset="0"/>
                <a:ea typeface="MS PGothic" pitchFamily="34" charset="-128"/>
                <a:cs typeface="MS PGothic" charset="0"/>
              </a:rPr>
              <a:t>This enables companies securely open up their business to a broad developer community via managed APIs. For example, customers such as Citibank and WestJet Airlines can securely publish their APIs to Mobile app developers within and outside their enterprise, on-premise or in the Cloud. Now you can manage your APIs right in </a:t>
            </a:r>
            <a:r>
              <a:rPr lang="en-US" sz="1200" i="0" kern="1200" baseline="0" dirty="0" err="1" smtClean="0">
                <a:solidFill>
                  <a:srgbClr val="000000"/>
                </a:solidFill>
                <a:latin typeface="Times New Roman" charset="0"/>
                <a:ea typeface="MS PGothic" pitchFamily="34" charset="-128"/>
                <a:cs typeface="MS PGothic" charset="0"/>
              </a:rPr>
              <a:t>Bluemix</a:t>
            </a:r>
            <a:r>
              <a:rPr lang="en-US" sz="1200" i="0" kern="1200" baseline="0" dirty="0" smtClean="0">
                <a:solidFill>
                  <a:srgbClr val="000000"/>
                </a:solidFill>
                <a:latin typeface="Times New Roman" charset="0"/>
                <a:ea typeface="MS PGothic" pitchFamily="34" charset="-128"/>
                <a:cs typeface="MS PGothic" charset="0"/>
              </a:rPr>
              <a:t> and share your APIs with select </a:t>
            </a:r>
            <a:r>
              <a:rPr lang="en-US" sz="1200" i="0" kern="1200" baseline="0" dirty="0" err="1" smtClean="0">
                <a:solidFill>
                  <a:srgbClr val="000000"/>
                </a:solidFill>
                <a:latin typeface="Times New Roman" charset="0"/>
                <a:ea typeface="MS PGothic" pitchFamily="34" charset="-128"/>
                <a:cs typeface="MS PGothic" charset="0"/>
              </a:rPr>
              <a:t>Bluemix</a:t>
            </a:r>
            <a:r>
              <a:rPr lang="en-US" sz="1200" i="0" kern="1200" baseline="0" dirty="0" smtClean="0">
                <a:solidFill>
                  <a:srgbClr val="000000"/>
                </a:solidFill>
                <a:latin typeface="Times New Roman" charset="0"/>
                <a:ea typeface="MS PGothic" pitchFamily="34" charset="-128"/>
                <a:cs typeface="MS PGothic" charset="0"/>
              </a:rPr>
              <a:t> developer organizations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ヒラギノ角ゴ ProN W3" charset="-128"/>
              <a:cs typeface="ＭＳ Ｐゴシック" charset="0"/>
            </a:endParaRP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Swagger-based API creation, deployment &amp; invocation without any manual steps needed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Co-publish &amp; supersede plans and manage plan subscription migrations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Extract API usage &amp; analytics data through a REST API for integration with third-party business intelligence, monetization, billing or reporting </a:t>
            </a:r>
            <a:r>
              <a:rPr lang="en-US" sz="1200" i="1" dirty="0" smtClean="0">
                <a:ea typeface="ヒラギノ角ゴ ProN W3" charset="-128"/>
              </a:rPr>
              <a:t>systems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Classify APIs for flexible API / plan grouping on the developer portal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Discover REST &amp; SOAP services from System z and custom registries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Mutual authentication support for custom certificates to enable secure back-end connections</a:t>
            </a:r>
          </a:p>
          <a:p>
            <a:pPr marL="274320" indent="-182880" defTabSz="711200">
              <a:spcBef>
                <a:spcPct val="40000"/>
              </a:spcBef>
              <a:buFont typeface="Wingdings" pitchFamily="2" charset="2"/>
              <a:buChar char="ü"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ヒラギノ角ゴ ProN W3" charset="-128"/>
                <a:cs typeface="ＭＳ Ｐゴシック" charset="0"/>
              </a:rPr>
              <a:t>Build a custom portal with blogs, forums, CAPTCHA , search, password lockout &amp; multi-factor authentication support using integration with </a:t>
            </a:r>
            <a:r>
              <a:rPr lang="en-US" sz="1200" i="1" dirty="0" smtClean="0">
                <a:ea typeface="ヒラギノ角ゴ ProN W3" charset="-128"/>
              </a:rPr>
              <a:t>content management systems</a:t>
            </a:r>
            <a:endParaRPr lang="en-US" sz="1200" i="1" kern="1200" dirty="0" smtClean="0">
              <a:solidFill>
                <a:schemeClr val="tx1"/>
              </a:solidFill>
              <a:latin typeface="+mn-lt"/>
              <a:ea typeface="ヒラギノ角ゴ ProN W3" charset="-128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FA694-FB9F-46F1-A2B5-29BB825C0D2F}" type="slidenum">
              <a:rPr lang="en-US" altLang="en-US" smtClean="0">
                <a:solidFill>
                  <a:prstClr val="black"/>
                </a:solidFill>
              </a:rPr>
              <a:pPr/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8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When you complete viewing this video, you should be able to …</a:t>
            </a:r>
            <a:endParaRPr lang="en-US" sz="1400">
              <a:latin typeface="Arial" charset="0"/>
              <a:cs typeface="Arial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6A2A59A-9C0E-ED49-A18C-F3DB0BE624AA}" type="slidenum">
              <a:rPr lang="en-US" sz="1200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08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08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08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08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508000">
              <a:defRPr/>
            </a:pPr>
            <a:fld id="{08020D6D-E163-AB44-924F-4C5726700B6C}" type="slidenum">
              <a:rPr lang="en-US" altLang="en-US" sz="1200" smtClean="0">
                <a:solidFill>
                  <a:srgbClr val="0000FF"/>
                </a:solidFill>
              </a:rPr>
              <a:pPr defTabSz="508000">
                <a:defRPr/>
              </a:pPr>
              <a:t>4</a:t>
            </a:fld>
            <a:endParaRPr lang="en-US" altLang="en-US" sz="12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26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300" dirty="0" smtClean="0">
                <a:latin typeface="+mn-lt"/>
                <a:ea typeface="+mn-ea"/>
                <a:cs typeface="+mn-cs"/>
              </a:rPr>
              <a:t>the fact is that by dec 2013, it crossed 10000 api  </a:t>
            </a:r>
          </a:p>
          <a:p>
            <a:pPr eaLnBrk="1" hangingPunct="1">
              <a:defRPr/>
            </a:pPr>
            <a:r>
              <a:rPr lang="en-US" sz="1300" dirty="0" smtClean="0">
                <a:latin typeface="+mn-lt"/>
                <a:ea typeface="+mn-ea"/>
                <a:cs typeface="+mn-cs"/>
              </a:rPr>
              <a:t>shows the xponential growth of APIs, almost doubling every 5 months</a:t>
            </a:r>
            <a:endParaRPr lang="en-US" dirty="0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508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508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508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508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508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fld id="{F6420D25-FE93-934F-B139-0ACD575EEDE5}" type="slidenum">
              <a:rPr lang="en-US" sz="1200">
                <a:solidFill>
                  <a:srgbClr val="000000"/>
                </a:solidFill>
                <a:cs typeface="Arial" charset="0"/>
              </a:rPr>
              <a:pPr/>
              <a:t>5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Leading</a:t>
            </a:r>
            <a:r>
              <a:rPr lang="en-US" baseline="0" dirty="0" smtClean="0"/>
              <a:t> and innovative organizations are making their business information available (services, data) through business APIs to various types of developers – partner, public, private. These APIs are then consumed by developers to build their own apps for end users to use. This supply demand relationship creates this Economy of API Providers and API Consumers.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624EE-9785-414A-B6CD-67D5CAF6ECD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9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/>
            <a:r>
              <a:rPr lang="en-US" smtClean="0"/>
              <a:t>Let</a:t>
            </a:r>
            <a:r>
              <a:rPr lang="en-US" altLang="en-US" smtClean="0"/>
              <a:t>’</a:t>
            </a:r>
            <a:r>
              <a:rPr lang="en-US" smtClean="0"/>
              <a:t>s look at the Cars.com mobile app as an example. </a:t>
            </a:r>
          </a:p>
          <a:p>
            <a:pPr defTabSz="457200"/>
            <a:r>
              <a:rPr lang="en-US" smtClean="0"/>
              <a:t>Cars.com is a consumer of APIs, and has assembled several 3</a:t>
            </a:r>
            <a:r>
              <a:rPr lang="en-US" baseline="30000" smtClean="0"/>
              <a:t>rd</a:t>
            </a:r>
            <a:r>
              <a:rPr lang="en-US" smtClean="0"/>
              <a:t> party apis together to form the base function of their cars app.  </a:t>
            </a:r>
          </a:p>
          <a:p>
            <a:pPr defTabSz="457200"/>
            <a:r>
              <a:rPr lang="en-US" smtClean="0"/>
              <a:t>For example, they use a Map Provider API to provide a </a:t>
            </a:r>
            <a:r>
              <a:rPr lang="en-US" altLang="en-US" smtClean="0"/>
              <a:t>“</a:t>
            </a:r>
            <a:r>
              <a:rPr lang="en-US" smtClean="0"/>
              <a:t>store locator function</a:t>
            </a:r>
            <a:r>
              <a:rPr lang="en-US" altLang="en-US" smtClean="0"/>
              <a:t>”</a:t>
            </a:r>
            <a:endParaRPr lang="en-US" smtClean="0"/>
          </a:p>
          <a:p>
            <a:pPr defTabSz="457200"/>
            <a:r>
              <a:rPr lang="en-US" smtClean="0"/>
              <a:t>APIs from a car dealer data aggregator for availability of certain makes and models.</a:t>
            </a:r>
          </a:p>
          <a:p>
            <a:pPr defTabSz="457200"/>
            <a:r>
              <a:rPr lang="en-US" smtClean="0"/>
              <a:t>They use APIs from a Bank to offer Loan calculators and origination </a:t>
            </a:r>
          </a:p>
          <a:p>
            <a:pPr defTabSz="457200"/>
            <a:r>
              <a:rPr lang="en-US" smtClean="0"/>
              <a:t>Auto insurance from an Insurance companies APIs</a:t>
            </a:r>
          </a:p>
          <a:p>
            <a:pPr defTabSz="457200"/>
            <a:r>
              <a:rPr lang="en-US" smtClean="0"/>
              <a:t>And can imagine them using the new Xtify API from IBM to provide notifications, that a car they were looking for was now found.</a:t>
            </a:r>
          </a:p>
          <a:p>
            <a:pPr defTabSz="457200"/>
            <a:endParaRPr lang="en-US" smtClean="0"/>
          </a:p>
          <a:p>
            <a:pPr defTabSz="457200"/>
            <a:endParaRPr lang="en-US" smtClean="0"/>
          </a:p>
        </p:txBody>
      </p:sp>
      <p:sp>
        <p:nvSpPr>
          <p:cNvPr id="16179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0F1AEDF3-6BAE-43B7-9EA4-24FB20E11082}" type="slidenum">
              <a:rPr lang="en-US" sz="1200">
                <a:solidFill>
                  <a:prstClr val="black"/>
                </a:solidFill>
                <a:ea typeface="MS PGothic" pitchFamily="34" charset="-128"/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solidFill>
                <a:prstClr val="black"/>
              </a:solidFill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/>
            <a:r>
              <a:rPr lang="en-US" smtClean="0"/>
              <a:t>Now, let</a:t>
            </a:r>
            <a:r>
              <a:rPr lang="en-US" altLang="en-US" smtClean="0"/>
              <a:t>’</a:t>
            </a:r>
            <a:r>
              <a:rPr lang="en-US" smtClean="0"/>
              <a:t>s look at the API Economy from the Providers perspective</a:t>
            </a:r>
          </a:p>
          <a:p>
            <a:pPr defTabSz="457200"/>
            <a:endParaRPr lang="en-US" smtClean="0"/>
          </a:p>
          <a:p>
            <a:pPr defTabSz="457200"/>
            <a:r>
              <a:rPr lang="en-US" smtClean="0"/>
              <a:t>The Bank can extend it</a:t>
            </a:r>
            <a:r>
              <a:rPr lang="en-US" altLang="en-US" smtClean="0"/>
              <a:t>’</a:t>
            </a:r>
            <a:r>
              <a:rPr lang="en-US" smtClean="0"/>
              <a:t>s reach beyond customers doing on-line banking.</a:t>
            </a:r>
          </a:p>
          <a:p>
            <a:pPr defTabSz="457200"/>
            <a:endParaRPr lang="en-US" smtClean="0"/>
          </a:p>
          <a:p>
            <a:pPr defTabSz="457200"/>
            <a:r>
              <a:rPr lang="en-US" smtClean="0"/>
              <a:t>By offering an API, that includes Mortgage Calculators, Lon Origination, On-line Payment, and Account Query</a:t>
            </a:r>
          </a:p>
          <a:p>
            <a:pPr defTabSz="457200"/>
            <a:r>
              <a:rPr lang="en-US" smtClean="0"/>
              <a:t>the bank can reach new mobile app providers link Cars.com (automotive sales), Zillow (on line real-estate), and Mint (financial data aggregator) </a:t>
            </a:r>
          </a:p>
          <a:p>
            <a:pPr defTabSz="457200"/>
            <a:endParaRPr lang="en-US" smtClean="0"/>
          </a:p>
          <a:p>
            <a:pPr defTabSz="457200"/>
            <a:r>
              <a:rPr lang="en-US" smtClean="0"/>
              <a:t>Which…</a:t>
            </a:r>
          </a:p>
        </p:txBody>
      </p:sp>
      <p:sp>
        <p:nvSpPr>
          <p:cNvPr id="16589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40E94B31-34FF-44DB-85DE-C77668CEE33C}" type="slidenum">
              <a:rPr lang="en-US" sz="1200">
                <a:solidFill>
                  <a:prstClr val="black"/>
                </a:solidFill>
                <a:ea typeface="MS PGothic" pitchFamily="34" charset="-128"/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>
              <a:solidFill>
                <a:prstClr val="black"/>
              </a:solidFill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51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2FB5-0D24-43EE-BFE5-2D4472B9B19F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2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0.xml"/><Relationship Id="rId3" Type="http://schemas.openxmlformats.org/officeDocument/2006/relationships/image" Target="../media/image26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3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</p:spTree>
    <p:extLst>
      <p:ext uri="{BB962C8B-B14F-4D97-AF65-F5344CB8AC3E}">
        <p14:creationId xmlns:p14="http://schemas.microsoft.com/office/powerpoint/2010/main" val="6667252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6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43702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6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51420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5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593725"/>
            <a:ext cx="8686800" cy="7318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1404938"/>
            <a:ext cx="8686800" cy="4851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34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5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66261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6626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53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51" y="113370"/>
            <a:ext cx="7948449" cy="632864"/>
          </a:xfrm>
        </p:spPr>
        <p:txBody>
          <a:bodyPr anchor="b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85951" y="1019174"/>
            <a:ext cx="7948448" cy="53711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68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823913"/>
            <a:ext cx="63706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51" y="113370"/>
            <a:ext cx="7948449" cy="632864"/>
          </a:xfrm>
        </p:spPr>
        <p:txBody>
          <a:bodyPr anchor="b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85951" y="1019174"/>
            <a:ext cx="7948448" cy="53711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558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65000"/>
                  </a:schemeClr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0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98245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404938"/>
            <a:ext cx="42672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404938"/>
            <a:ext cx="42672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10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19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4898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417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7037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35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662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662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9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pact2014-CBM-Tagline_date_Loca_ALT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495" y="4740088"/>
            <a:ext cx="3543011" cy="14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individual assets-01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7012424" y="6457390"/>
            <a:ext cx="1430193" cy="23112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833" tIns="45420" rIns="90833" bIns="454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454169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dirty="0" smtClean="0">
                <a:solidFill>
                  <a:srgbClr val="7F7F7F"/>
                </a:solidFill>
              </a:rPr>
              <a:t>© 2014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99" y="2130482"/>
            <a:ext cx="5737203" cy="1040475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170900"/>
            <a:ext cx="5052376" cy="691615"/>
          </a:xfrm>
        </p:spPr>
        <p:txBody>
          <a:bodyPr/>
          <a:lstStyle>
            <a:lvl1pPr marL="0" indent="0" algn="l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4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4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1115" indent="-361115">
              <a:defRPr/>
            </a:lvl1pPr>
            <a:lvl2pPr marL="1125953" indent="-283849">
              <a:defRPr/>
            </a:lvl2pPr>
            <a:lvl3pPr marL="1370374" indent="-227101">
              <a:tabLst>
                <a:tab pos="1371951" algn="l"/>
              </a:tabLst>
              <a:defRPr/>
            </a:lvl3pPr>
            <a:lvl4pPr marL="1838729" indent="-227101">
              <a:buFont typeface="Arial"/>
              <a:buChar char="•"/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42E69E77-4165-435A-97F6-B2E0EFE20EA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0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AB8F20AD-7FED-4FB2-9210-09AA569CDC3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B95F7ACA-CC43-427A-B32F-23D45AC8FEC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5" y="6464438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38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17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5" y="6464438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35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09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5" y="6464438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27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000" y="119587"/>
            <a:ext cx="8616950" cy="45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bm_sp_lockup_western-0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61340" y="503238"/>
            <a:ext cx="7429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260354" y="906463"/>
            <a:ext cx="862171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lIns="91099" tIns="45552" rIns="91099" bIns="45552"/>
          <a:lstStyle/>
          <a:p>
            <a:pPr defTabSz="91098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ea typeface="MS Gothic" pitchFamily="49" charset="-128"/>
              <a:cs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5813430" y="6481765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3" tIns="45865" rIns="91733" bIns="4586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defTabSz="91098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© 2015 IBM Corporation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261940" y="403228"/>
            <a:ext cx="4845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552" rIns="91099" bIns="45552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0986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endParaRPr lang="en-US" sz="1400" dirty="0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8" name="Picture 13" descr="Cloud_PP_Options_v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36538" y="4214845"/>
            <a:ext cx="8640762" cy="181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65113" y="917578"/>
            <a:ext cx="4845050" cy="492125"/>
          </a:xfrm>
        </p:spPr>
        <p:txBody>
          <a:bodyPr rIns="91099" anchor="b"/>
          <a:lstStyle>
            <a:lvl1pPr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497" indent="0">
              <a:buNone/>
              <a:defRPr sz="1800"/>
            </a:lvl2pPr>
            <a:lvl3pPr marL="910986" indent="0">
              <a:buNone/>
              <a:defRPr sz="1600"/>
            </a:lvl3pPr>
            <a:lvl4pPr marL="1366477" indent="0">
              <a:buNone/>
              <a:defRPr sz="1400"/>
            </a:lvl4pPr>
            <a:lvl5pPr marL="1821970" indent="0">
              <a:buNone/>
              <a:defRPr sz="1400"/>
            </a:lvl5pPr>
            <a:lvl6pPr marL="2277462" indent="0">
              <a:buNone/>
              <a:defRPr sz="1400"/>
            </a:lvl6pPr>
            <a:lvl7pPr marL="2732954" indent="0">
              <a:buNone/>
              <a:defRPr sz="1400"/>
            </a:lvl7pPr>
            <a:lvl8pPr marL="3188448" indent="0">
              <a:buNone/>
              <a:defRPr sz="1400"/>
            </a:lvl8pPr>
            <a:lvl9pPr marL="3643938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5113" y="1828800"/>
            <a:ext cx="424815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95" y="1828800"/>
            <a:ext cx="4249737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497" indent="0">
              <a:buNone/>
              <a:defRPr sz="2000" b="1"/>
            </a:lvl2pPr>
            <a:lvl3pPr marL="910986" indent="0">
              <a:buNone/>
              <a:defRPr sz="1800" b="1"/>
            </a:lvl3pPr>
            <a:lvl4pPr marL="1366477" indent="0">
              <a:buNone/>
              <a:defRPr sz="1600" b="1"/>
            </a:lvl4pPr>
            <a:lvl5pPr marL="1821970" indent="0">
              <a:buNone/>
              <a:defRPr sz="1600" b="1"/>
            </a:lvl5pPr>
            <a:lvl6pPr marL="2277462" indent="0">
              <a:buNone/>
              <a:defRPr sz="1600" b="1"/>
            </a:lvl6pPr>
            <a:lvl7pPr marL="2732954" indent="0">
              <a:buNone/>
              <a:defRPr sz="1600" b="1"/>
            </a:lvl7pPr>
            <a:lvl8pPr marL="3188448" indent="0">
              <a:buNone/>
              <a:defRPr sz="1600" b="1"/>
            </a:lvl8pPr>
            <a:lvl9pPr marL="364393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497" indent="0">
              <a:buNone/>
              <a:defRPr sz="2000" b="1"/>
            </a:lvl2pPr>
            <a:lvl3pPr marL="910986" indent="0">
              <a:buNone/>
              <a:defRPr sz="1800" b="1"/>
            </a:lvl3pPr>
            <a:lvl4pPr marL="1366477" indent="0">
              <a:buNone/>
              <a:defRPr sz="1600" b="1"/>
            </a:lvl4pPr>
            <a:lvl5pPr marL="1821970" indent="0">
              <a:buNone/>
              <a:defRPr sz="1600" b="1"/>
            </a:lvl5pPr>
            <a:lvl6pPr marL="2277462" indent="0">
              <a:buNone/>
              <a:defRPr sz="1600" b="1"/>
            </a:lvl6pPr>
            <a:lvl7pPr marL="2732954" indent="0">
              <a:buNone/>
              <a:defRPr sz="1600" b="1"/>
            </a:lvl7pPr>
            <a:lvl8pPr marL="3188448" indent="0">
              <a:buNone/>
              <a:defRPr sz="1600" b="1"/>
            </a:lvl8pPr>
            <a:lvl9pPr marL="364393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497" indent="0">
              <a:buNone/>
              <a:defRPr sz="1200"/>
            </a:lvl2pPr>
            <a:lvl3pPr marL="910986" indent="0">
              <a:buNone/>
              <a:defRPr sz="1000"/>
            </a:lvl3pPr>
            <a:lvl4pPr marL="1366477" indent="0">
              <a:buNone/>
              <a:defRPr sz="900"/>
            </a:lvl4pPr>
            <a:lvl5pPr marL="1821970" indent="0">
              <a:buNone/>
              <a:defRPr sz="900"/>
            </a:lvl5pPr>
            <a:lvl6pPr marL="2277462" indent="0">
              <a:buNone/>
              <a:defRPr sz="900"/>
            </a:lvl6pPr>
            <a:lvl7pPr marL="2732954" indent="0">
              <a:buNone/>
              <a:defRPr sz="900"/>
            </a:lvl7pPr>
            <a:lvl8pPr marL="3188448" indent="0">
              <a:buNone/>
              <a:defRPr sz="900"/>
            </a:lvl8pPr>
            <a:lvl9pPr marL="364393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497" indent="0">
              <a:buNone/>
              <a:defRPr sz="2800"/>
            </a:lvl2pPr>
            <a:lvl3pPr marL="910986" indent="0">
              <a:buNone/>
              <a:defRPr sz="2400"/>
            </a:lvl3pPr>
            <a:lvl4pPr marL="1366477" indent="0">
              <a:buNone/>
              <a:defRPr sz="2000"/>
            </a:lvl4pPr>
            <a:lvl5pPr marL="1821970" indent="0">
              <a:buNone/>
              <a:defRPr sz="2000"/>
            </a:lvl5pPr>
            <a:lvl6pPr marL="2277462" indent="0">
              <a:buNone/>
              <a:defRPr sz="2000"/>
            </a:lvl6pPr>
            <a:lvl7pPr marL="2732954" indent="0">
              <a:buNone/>
              <a:defRPr sz="2000"/>
            </a:lvl7pPr>
            <a:lvl8pPr marL="3188448" indent="0">
              <a:buNone/>
              <a:defRPr sz="2000"/>
            </a:lvl8pPr>
            <a:lvl9pPr marL="3643938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497" indent="0">
              <a:buNone/>
              <a:defRPr sz="1200"/>
            </a:lvl2pPr>
            <a:lvl3pPr marL="910986" indent="0">
              <a:buNone/>
              <a:defRPr sz="1000"/>
            </a:lvl3pPr>
            <a:lvl4pPr marL="1366477" indent="0">
              <a:buNone/>
              <a:defRPr sz="900"/>
            </a:lvl4pPr>
            <a:lvl5pPr marL="1821970" indent="0">
              <a:buNone/>
              <a:defRPr sz="900"/>
            </a:lvl5pPr>
            <a:lvl6pPr marL="2277462" indent="0">
              <a:buNone/>
              <a:defRPr sz="900"/>
            </a:lvl6pPr>
            <a:lvl7pPr marL="2732954" indent="0">
              <a:buNone/>
              <a:defRPr sz="900"/>
            </a:lvl7pPr>
            <a:lvl8pPr marL="3188448" indent="0">
              <a:buNone/>
              <a:defRPr sz="900"/>
            </a:lvl8pPr>
            <a:lvl9pPr marL="364393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6432" y="611188"/>
            <a:ext cx="2162175" cy="5713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5117" y="611188"/>
            <a:ext cx="6338887" cy="5713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611188"/>
            <a:ext cx="86534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65113" y="1828800"/>
            <a:ext cx="424815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65695" y="1828800"/>
            <a:ext cx="4249737" cy="449580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32" y="611188"/>
            <a:ext cx="87661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828800"/>
            <a:ext cx="8763000" cy="4495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08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pact2014-CBM-Tagline_date_Loca_ALT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495" y="4740088"/>
            <a:ext cx="3543011" cy="14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individual assets-01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7012424" y="6457390"/>
            <a:ext cx="1430193" cy="23112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705" tIns="45357" rIns="90705" bIns="4535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45353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dirty="0" smtClean="0">
                <a:solidFill>
                  <a:srgbClr val="7F7F7F"/>
                </a:solidFill>
              </a:rPr>
              <a:t>© 2014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11" y="2130494"/>
            <a:ext cx="5737203" cy="1040475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170900"/>
            <a:ext cx="5052376" cy="691615"/>
          </a:xfrm>
        </p:spPr>
        <p:txBody>
          <a:bodyPr/>
          <a:lstStyle>
            <a:lvl1pPr marL="0" indent="0" algn="l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3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0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7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1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8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609" indent="-360609">
              <a:defRPr/>
            </a:lvl1pPr>
            <a:lvl2pPr marL="1124378" indent="-283452">
              <a:defRPr/>
            </a:lvl2pPr>
            <a:lvl3pPr marL="1368453" indent="-226786">
              <a:tabLst>
                <a:tab pos="1370027" algn="l"/>
              </a:tabLst>
              <a:defRPr/>
            </a:lvl3pPr>
            <a:lvl4pPr marL="1836152" indent="-226786">
              <a:buFont typeface="Arial"/>
              <a:buChar char="•"/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42E69E77-4165-435A-97F6-B2E0EFE20EA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AB8F20AD-7FED-4FB2-9210-09AA569CDC3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B95F7ACA-CC43-427A-B32F-23D45AC8FEC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37" y="6464450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50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37" y="6464450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47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1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37" y="6464450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39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000" y="119587"/>
            <a:ext cx="8616950" cy="45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4"/>
            <a:ext cx="4570412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7324725" y="6388100"/>
            <a:ext cx="14303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279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7F7F7F"/>
                </a:solidFill>
                <a:ea typeface="MS PGothic" pitchFamily="34" charset="-128"/>
              </a:rPr>
              <a:t>© 2015 IBM Corporation</a:t>
            </a:r>
          </a:p>
        </p:txBody>
      </p:sp>
      <p:pic>
        <p:nvPicPr>
          <p:cNvPr id="6" name="Picture 14" descr="Interconnect 2015_ppt layout-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4" y="347678"/>
            <a:ext cx="1179513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Interconnect 2015_ppt layout-05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6264275"/>
            <a:ext cx="273050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InterConnect15-CBM-Date-Loc-Des-300dpi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799014"/>
            <a:ext cx="3905250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3" y="1521468"/>
            <a:ext cx="4823748" cy="1512295"/>
          </a:xfrm>
        </p:spPr>
        <p:txBody>
          <a:bodyPr anchor="b">
            <a:normAutofit/>
          </a:bodyPr>
          <a:lstStyle>
            <a:lvl1pPr>
              <a:lnSpc>
                <a:spcPct val="95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031618"/>
            <a:ext cx="4448490" cy="1246936"/>
          </a:xfrm>
        </p:spPr>
        <p:txBody>
          <a:bodyPr>
            <a:normAutofit/>
          </a:bodyPr>
          <a:lstStyle>
            <a:lvl1pPr marL="0" indent="0" algn="l">
              <a:lnSpc>
                <a:spcPct val="95000"/>
              </a:lnSpc>
              <a:buNone/>
              <a:defRPr sz="2000" i="0">
                <a:solidFill>
                  <a:schemeClr val="tx1">
                    <a:tint val="75000"/>
                  </a:schemeClr>
                </a:solidFill>
              </a:defRPr>
            </a:lvl1pPr>
            <a:lvl2pPr marL="45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8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80221"/>
            <a:ext cx="9144000" cy="182563"/>
          </a:xfrm>
          <a:prstGeom prst="rect">
            <a:avLst/>
          </a:prstGeom>
          <a:gradFill flip="none" rotWithShape="1">
            <a:gsLst>
              <a:gs pos="0">
                <a:srgbClr val="284B92"/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7" tIns="34229" rIns="68457" bIns="34229" anchor="ctr"/>
          <a:lstStyle/>
          <a:p>
            <a:pPr algn="ctr" defTabSz="91279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53"/>
          <p:cNvSpPr txBox="1">
            <a:spLocks noChangeArrowheads="1"/>
          </p:cNvSpPr>
          <p:nvPr userDrawn="1"/>
        </p:nvSpPr>
        <p:spPr bwMode="auto">
          <a:xfrm>
            <a:off x="7886700" y="6726117"/>
            <a:ext cx="1207062" cy="9233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79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 smtClean="0">
                <a:solidFill>
                  <a:prstClr val="white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IBM Smarter Process Summit 2014</a:t>
            </a:r>
          </a:p>
        </p:txBody>
      </p:sp>
      <p:sp>
        <p:nvSpPr>
          <p:cNvPr id="12" name="TextBox 54"/>
          <p:cNvSpPr txBox="1">
            <a:spLocks noChangeArrowheads="1"/>
          </p:cNvSpPr>
          <p:nvPr userDrawn="1"/>
        </p:nvSpPr>
        <p:spPr bwMode="auto">
          <a:xfrm>
            <a:off x="44053" y="6708783"/>
            <a:ext cx="94578" cy="9233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2797" fontAlgn="base">
              <a:spcBef>
                <a:spcPct val="0"/>
              </a:spcBef>
              <a:spcAft>
                <a:spcPct val="0"/>
              </a:spcAft>
            </a:pPr>
            <a:fld id="{CBEE0E69-3B71-44F5-88E9-CE59CA09B98E}" type="slidenum">
              <a:rPr lang="en-US" altLang="en-US" sz="600">
                <a:solidFill>
                  <a:srgbClr val="FFFFFF"/>
                </a:solidFill>
                <a:cs typeface="Arial" pitchFamily="34" charset="0"/>
              </a:rPr>
              <a:pPr defTabSz="91279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57997"/>
            <a:ext cx="91440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7" tIns="34229" rIns="68457" bIns="34229" anchor="ctr"/>
          <a:lstStyle/>
          <a:p>
            <a:pPr algn="ctr" defTabSz="91279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524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2898" indent="-362898">
              <a:defRPr/>
            </a:lvl1pPr>
            <a:lvl2pPr marL="1131491" indent="-285248">
              <a:defRPr/>
            </a:lvl2pPr>
            <a:lvl3pPr marL="1377119" indent="-228203">
              <a:tabLst>
                <a:tab pos="1378704" algn="l"/>
              </a:tabLst>
              <a:defRPr/>
            </a:lvl3pPr>
            <a:lvl4pPr marL="1847781" indent="-228203">
              <a:buFont typeface="Arial"/>
              <a:buChar char="•"/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077A78-6807-4ECA-A478-FA0C5B418CCC}" type="slidenum">
              <a:rPr lang="en-US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847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58" indent="0">
              <a:buNone/>
              <a:defRPr sz="1800" b="1"/>
            </a:lvl3pPr>
            <a:lvl4pPr marL="1370639" indent="0">
              <a:buNone/>
              <a:defRPr sz="1600" b="1"/>
            </a:lvl4pPr>
            <a:lvl5pPr marL="1827517" indent="0">
              <a:buNone/>
              <a:defRPr sz="1600" b="1"/>
            </a:lvl5pPr>
            <a:lvl6pPr marL="2284398" indent="0">
              <a:buNone/>
              <a:defRPr sz="1600" b="1"/>
            </a:lvl6pPr>
            <a:lvl7pPr marL="2741275" indent="0">
              <a:buNone/>
              <a:defRPr sz="1600" b="1"/>
            </a:lvl7pPr>
            <a:lvl8pPr marL="3198156" indent="0">
              <a:buNone/>
              <a:defRPr sz="1600" b="1"/>
            </a:lvl8pPr>
            <a:lvl9pPr marL="36550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58" indent="0">
              <a:buNone/>
              <a:defRPr sz="1800" b="1"/>
            </a:lvl3pPr>
            <a:lvl4pPr marL="1370639" indent="0">
              <a:buNone/>
              <a:defRPr sz="1600" b="1"/>
            </a:lvl4pPr>
            <a:lvl5pPr marL="1827517" indent="0">
              <a:buNone/>
              <a:defRPr sz="1600" b="1"/>
            </a:lvl5pPr>
            <a:lvl6pPr marL="2284398" indent="0">
              <a:buNone/>
              <a:defRPr sz="1600" b="1"/>
            </a:lvl6pPr>
            <a:lvl7pPr marL="2741275" indent="0">
              <a:buNone/>
              <a:defRPr sz="1600" b="1"/>
            </a:lvl7pPr>
            <a:lvl8pPr marL="3198156" indent="0">
              <a:buNone/>
              <a:defRPr sz="1600" b="1"/>
            </a:lvl8pPr>
            <a:lvl9pPr marL="36550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4"/>
            <a:ext cx="4570412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terconnect 2015_ppt layout-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47663"/>
            <a:ext cx="13144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terConnect15-CBM-Date-Loc-Des-300dpi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5207004"/>
            <a:ext cx="405923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4" y="2720128"/>
            <a:ext cx="4248022" cy="1407387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2670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C65FC1-5341-4CD5-AA2E-9C7D94DA463E}" type="slidenum">
              <a:rPr lang="en-US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77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24D3B2-4C9A-4C14-B976-C7BF16595A62}" type="slidenum">
              <a:rPr lang="en-US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066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4"/>
            <a:ext cx="4570412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terconnect 2015_ppt layout-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47663"/>
            <a:ext cx="13144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terConnect15-CBM-Date-Loc-Des-300dpi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5207004"/>
            <a:ext cx="405923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096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527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41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671890" y="6632578"/>
            <a:ext cx="1797050" cy="2254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36719A-8A74-4A95-9B2F-E94872F8BE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6307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00" y="1"/>
            <a:ext cx="4569500" cy="57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3" y="1521468"/>
            <a:ext cx="4823748" cy="1512295"/>
          </a:xfrm>
        </p:spPr>
        <p:txBody>
          <a:bodyPr anchor="b" anchorCtr="0">
            <a:normAutofit/>
          </a:bodyPr>
          <a:lstStyle>
            <a:lvl1pPr>
              <a:lnSpc>
                <a:spcPct val="95000"/>
              </a:lnSpc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031618"/>
            <a:ext cx="4448490" cy="1246936"/>
          </a:xfrm>
        </p:spPr>
        <p:txBody>
          <a:bodyPr>
            <a:normAutofit/>
          </a:bodyPr>
          <a:lstStyle>
            <a:lvl1pPr marL="0" indent="0" algn="l">
              <a:lnSpc>
                <a:spcPct val="95000"/>
              </a:lnSpc>
              <a:buNone/>
              <a:defRPr sz="2000" i="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325234" y="6388554"/>
            <a:ext cx="1430913" cy="230832"/>
          </a:xfrm>
          <a:prstGeom prst="rect">
            <a:avLst/>
          </a:prstGeom>
        </p:spPr>
        <p:txBody>
          <a:bodyPr wrap="none" lIns="91376" tIns="45688" rIns="91376" bIns="45688">
            <a:spAutoFit/>
          </a:bodyPr>
          <a:lstStyle/>
          <a:p>
            <a:pPr algn="ctr" defTabSz="456880"/>
            <a:r>
              <a:rPr lang="en-US" sz="900" dirty="0" smtClean="0">
                <a:solidFill>
                  <a:prstClr val="white">
                    <a:lumMod val="50000"/>
                  </a:prstClr>
                </a:solidFill>
              </a:rPr>
              <a:t>© 2014 IBM Corporation</a:t>
            </a:r>
            <a:endParaRPr 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5" name="Picture 4" descr="Interconnect 2015_ppt layout-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5" y="346930"/>
            <a:ext cx="1178879" cy="103938"/>
          </a:xfrm>
          <a:prstGeom prst="rect">
            <a:avLst/>
          </a:prstGeom>
        </p:spPr>
      </p:pic>
      <p:pic>
        <p:nvPicPr>
          <p:cNvPr id="9" name="Picture 8" descr="Interconnect 2015_ppt layout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" y="6263630"/>
            <a:ext cx="2731029" cy="310518"/>
          </a:xfrm>
          <a:prstGeom prst="rect">
            <a:avLst/>
          </a:prstGeom>
        </p:spPr>
      </p:pic>
      <p:pic>
        <p:nvPicPr>
          <p:cNvPr id="4" name="Picture 3" descr="InterConnect15-CBM-Date-Loc-Des-300dpi.png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34" y="4799767"/>
            <a:ext cx="3905577" cy="12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9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3280" indent="-363280">
              <a:defRPr/>
            </a:lvl1pPr>
            <a:lvl2pPr marL="1132682" indent="-285548">
              <a:defRPr/>
            </a:lvl2pPr>
            <a:lvl3pPr marL="1378569" indent="-228439">
              <a:tabLst>
                <a:tab pos="1380156" algn="l"/>
              </a:tabLst>
              <a:defRPr/>
            </a:lvl3pPr>
            <a:lvl4pPr marL="1849726" indent="-228439">
              <a:buFont typeface="Arial"/>
              <a:buChar char="•"/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4964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4" y="2720119"/>
            <a:ext cx="4248022" cy="1407387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00" y="1"/>
            <a:ext cx="4569500" cy="5719700"/>
          </a:xfrm>
          <a:prstGeom prst="rect">
            <a:avLst/>
          </a:prstGeom>
        </p:spPr>
      </p:pic>
      <p:pic>
        <p:nvPicPr>
          <p:cNvPr id="12" name="Picture 11" descr="Interconnect 2015_ppt layout-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91" y="346930"/>
            <a:ext cx="1313688" cy="115824"/>
          </a:xfrm>
          <a:prstGeom prst="rect">
            <a:avLst/>
          </a:prstGeom>
        </p:spPr>
      </p:pic>
      <p:pic>
        <p:nvPicPr>
          <p:cNvPr id="7" name="Picture 6" descr="InterConnect15-CBM-Date-Loc-Des-300dpi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34" y="5207000"/>
            <a:ext cx="4059221" cy="13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630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0214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598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242" y="2242087"/>
            <a:ext cx="5463272" cy="1040475"/>
          </a:xfrm>
        </p:spPr>
        <p:txBody>
          <a:bodyPr anchor="b" anchorCtr="0">
            <a:noAutofit/>
          </a:bodyPr>
          <a:lstStyle>
            <a:lvl1pPr>
              <a:defRPr sz="6600"/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00" y="1"/>
            <a:ext cx="4569500" cy="5719700"/>
          </a:xfrm>
          <a:prstGeom prst="rect">
            <a:avLst/>
          </a:prstGeom>
        </p:spPr>
      </p:pic>
      <p:pic>
        <p:nvPicPr>
          <p:cNvPr id="11" name="Picture 10" descr="Interconnect 2015_ppt layout-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91" y="346930"/>
            <a:ext cx="1313688" cy="115824"/>
          </a:xfrm>
          <a:prstGeom prst="rect">
            <a:avLst/>
          </a:prstGeom>
        </p:spPr>
      </p:pic>
      <p:pic>
        <p:nvPicPr>
          <p:cNvPr id="7" name="Picture 6" descr="InterConnect15-CBM-Date-Loc-Des-300dpi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34" y="5207000"/>
            <a:ext cx="4059221" cy="13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349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2" indent="0">
              <a:buNone/>
              <a:defRPr sz="2000" b="1"/>
            </a:lvl2pPr>
            <a:lvl3pPr marL="914186" indent="0">
              <a:buNone/>
              <a:defRPr sz="1800" b="1"/>
            </a:lvl3pPr>
            <a:lvl4pPr marL="1371279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58" indent="0">
              <a:buNone/>
              <a:defRPr sz="1600" b="1"/>
            </a:lvl7pPr>
            <a:lvl8pPr marL="3199652" indent="0">
              <a:buNone/>
              <a:defRPr sz="1600" b="1"/>
            </a:lvl8pPr>
            <a:lvl9pPr marL="365674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2" indent="0">
              <a:buNone/>
              <a:defRPr sz="2000" b="1"/>
            </a:lvl2pPr>
            <a:lvl3pPr marL="914186" indent="0">
              <a:buNone/>
              <a:defRPr sz="1800" b="1"/>
            </a:lvl3pPr>
            <a:lvl4pPr marL="1371279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58" indent="0">
              <a:buNone/>
              <a:defRPr sz="1600" b="1"/>
            </a:lvl7pPr>
            <a:lvl8pPr marL="3199652" indent="0">
              <a:buNone/>
              <a:defRPr sz="1600" b="1"/>
            </a:lvl8pPr>
            <a:lvl9pPr marL="365674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92" indent="0">
              <a:buNone/>
              <a:defRPr sz="1200"/>
            </a:lvl2pPr>
            <a:lvl3pPr marL="914186" indent="0">
              <a:buNone/>
              <a:defRPr sz="1000"/>
            </a:lvl3pPr>
            <a:lvl4pPr marL="1371279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58" indent="0">
              <a:buNone/>
              <a:defRPr sz="900"/>
            </a:lvl7pPr>
            <a:lvl8pPr marL="3199652" indent="0">
              <a:buNone/>
              <a:defRPr sz="900"/>
            </a:lvl8pPr>
            <a:lvl9pPr marL="365674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92" indent="0">
              <a:buNone/>
              <a:defRPr sz="2800"/>
            </a:lvl2pPr>
            <a:lvl3pPr marL="914186" indent="0">
              <a:buNone/>
              <a:defRPr sz="2400"/>
            </a:lvl3pPr>
            <a:lvl4pPr marL="1371279" indent="0">
              <a:buNone/>
              <a:defRPr sz="2000"/>
            </a:lvl4pPr>
            <a:lvl5pPr marL="1828373" indent="0">
              <a:buNone/>
              <a:defRPr sz="2000"/>
            </a:lvl5pPr>
            <a:lvl6pPr marL="2285466" indent="0">
              <a:buNone/>
              <a:defRPr sz="2000"/>
            </a:lvl6pPr>
            <a:lvl7pPr marL="2742558" indent="0">
              <a:buNone/>
              <a:defRPr sz="2000"/>
            </a:lvl7pPr>
            <a:lvl8pPr marL="3199652" indent="0">
              <a:buNone/>
              <a:defRPr sz="2000"/>
            </a:lvl8pPr>
            <a:lvl9pPr marL="365674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92" indent="0">
              <a:buNone/>
              <a:defRPr sz="1200"/>
            </a:lvl2pPr>
            <a:lvl3pPr marL="914186" indent="0">
              <a:buNone/>
              <a:defRPr sz="1000"/>
            </a:lvl3pPr>
            <a:lvl4pPr marL="1371279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58" indent="0">
              <a:buNone/>
              <a:defRPr sz="900"/>
            </a:lvl7pPr>
            <a:lvl8pPr marL="3199652" indent="0">
              <a:buNone/>
              <a:defRPr sz="900"/>
            </a:lvl8pPr>
            <a:lvl9pPr marL="365674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pact2014-CBM-Tagline_date_Loca_ALT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495" y="4740088"/>
            <a:ext cx="3543011" cy="14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individual assets-01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7012424" y="6457390"/>
            <a:ext cx="1430193" cy="23112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0790" tIns="45399" rIns="90790" bIns="453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453957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dirty="0" smtClean="0">
                <a:solidFill>
                  <a:srgbClr val="7F7F7F"/>
                </a:solidFill>
              </a:rPr>
              <a:t>© 2014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03" y="2130486"/>
            <a:ext cx="5737203" cy="1040475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170900"/>
            <a:ext cx="5052376" cy="691615"/>
          </a:xfrm>
        </p:spPr>
        <p:txBody>
          <a:bodyPr/>
          <a:lstStyle>
            <a:lvl1pPr marL="0" indent="0" algn="l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3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7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1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5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9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3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7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1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945" indent="-360945">
              <a:defRPr/>
            </a:lvl1pPr>
            <a:lvl2pPr marL="1125428" indent="-283717">
              <a:defRPr/>
            </a:lvl2pPr>
            <a:lvl3pPr marL="1369733" indent="-226996">
              <a:tabLst>
                <a:tab pos="1371310" algn="l"/>
              </a:tabLst>
              <a:defRPr/>
            </a:lvl3pPr>
            <a:lvl4pPr marL="1837869" indent="-226996">
              <a:buFont typeface="Arial"/>
              <a:buChar char="•"/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42E69E77-4165-435A-97F6-B2E0EFE20EA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4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AB8F20AD-7FED-4FB2-9210-09AA569CDC3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3671458" y="6427975"/>
            <a:ext cx="1798205" cy="365591"/>
          </a:xfrm>
        </p:spPr>
        <p:txBody>
          <a:bodyPr/>
          <a:lstStyle>
            <a:lvl1pPr>
              <a:defRPr/>
            </a:lvl1pPr>
          </a:lstStyle>
          <a:p>
            <a:fld id="{B95F7ACA-CC43-427A-B32F-23D45AC8FEC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9" y="6464442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42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7387" y="5174320"/>
            <a:ext cx="3042227" cy="106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1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9" y="6464442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39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58" indent="0">
              <a:buNone/>
              <a:defRPr sz="1000"/>
            </a:lvl3pPr>
            <a:lvl4pPr marL="1370639" indent="0">
              <a:buNone/>
              <a:defRPr sz="900"/>
            </a:lvl4pPr>
            <a:lvl5pPr marL="1827517" indent="0">
              <a:buNone/>
              <a:defRPr sz="900"/>
            </a:lvl5pPr>
            <a:lvl6pPr marL="2284398" indent="0">
              <a:buNone/>
              <a:defRPr sz="900"/>
            </a:lvl6pPr>
            <a:lvl7pPr marL="2741275" indent="0">
              <a:buNone/>
              <a:defRPr sz="900"/>
            </a:lvl7pPr>
            <a:lvl8pPr marL="3198156" indent="0">
              <a:buNone/>
              <a:defRPr sz="900"/>
            </a:lvl8pPr>
            <a:lvl9pPr marL="36550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13" y="2720117"/>
            <a:ext cx="5503503" cy="1173821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70557" y="441232"/>
            <a:ext cx="4572000" cy="64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5012" y="389404"/>
            <a:ext cx="232352" cy="85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67955" y="3372971"/>
            <a:ext cx="2896466" cy="51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5012" y="6488206"/>
            <a:ext cx="920750" cy="16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004629" y="6464442"/>
            <a:ext cx="1359477" cy="20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2" y="2242131"/>
            <a:ext cx="5463272" cy="1040475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000" y="119587"/>
            <a:ext cx="8616950" cy="45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6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3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6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9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33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68" indent="0">
              <a:buNone/>
              <a:defRPr sz="2000" b="1"/>
            </a:lvl2pPr>
            <a:lvl3pPr marL="913331" indent="0">
              <a:buNone/>
              <a:defRPr sz="1800" b="1"/>
            </a:lvl3pPr>
            <a:lvl4pPr marL="1369998" indent="0">
              <a:buNone/>
              <a:defRPr sz="1600" b="1"/>
            </a:lvl4pPr>
            <a:lvl5pPr marL="1826662" indent="0">
              <a:buNone/>
              <a:defRPr sz="1600" b="1"/>
            </a:lvl5pPr>
            <a:lvl6pPr marL="2283330" indent="0">
              <a:buNone/>
              <a:defRPr sz="1600" b="1"/>
            </a:lvl6pPr>
            <a:lvl7pPr marL="2739993" indent="0">
              <a:buNone/>
              <a:defRPr sz="1600" b="1"/>
            </a:lvl7pPr>
            <a:lvl8pPr marL="3196660" indent="0">
              <a:buNone/>
              <a:defRPr sz="1600" b="1"/>
            </a:lvl8pPr>
            <a:lvl9pPr marL="365332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68" indent="0">
              <a:buNone/>
              <a:defRPr sz="2000" b="1"/>
            </a:lvl2pPr>
            <a:lvl3pPr marL="913331" indent="0">
              <a:buNone/>
              <a:defRPr sz="1800" b="1"/>
            </a:lvl3pPr>
            <a:lvl4pPr marL="1369998" indent="0">
              <a:buNone/>
              <a:defRPr sz="1600" b="1"/>
            </a:lvl4pPr>
            <a:lvl5pPr marL="1826662" indent="0">
              <a:buNone/>
              <a:defRPr sz="1600" b="1"/>
            </a:lvl5pPr>
            <a:lvl6pPr marL="2283330" indent="0">
              <a:buNone/>
              <a:defRPr sz="1600" b="1"/>
            </a:lvl6pPr>
            <a:lvl7pPr marL="2739993" indent="0">
              <a:buNone/>
              <a:defRPr sz="1600" b="1"/>
            </a:lvl7pPr>
            <a:lvl8pPr marL="3196660" indent="0">
              <a:buNone/>
              <a:defRPr sz="1600" b="1"/>
            </a:lvl8pPr>
            <a:lvl9pPr marL="365332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58" indent="0">
              <a:buNone/>
              <a:defRPr sz="2400"/>
            </a:lvl3pPr>
            <a:lvl4pPr marL="1370639" indent="0">
              <a:buNone/>
              <a:defRPr sz="2000"/>
            </a:lvl4pPr>
            <a:lvl5pPr marL="1827517" indent="0">
              <a:buNone/>
              <a:defRPr sz="2000"/>
            </a:lvl5pPr>
            <a:lvl6pPr marL="2284398" indent="0">
              <a:buNone/>
              <a:defRPr sz="2000"/>
            </a:lvl6pPr>
            <a:lvl7pPr marL="2741275" indent="0">
              <a:buNone/>
              <a:defRPr sz="2000"/>
            </a:lvl7pPr>
            <a:lvl8pPr marL="3198156" indent="0">
              <a:buNone/>
              <a:defRPr sz="2000"/>
            </a:lvl8pPr>
            <a:lvl9pPr marL="365503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58" indent="0">
              <a:buNone/>
              <a:defRPr sz="1000"/>
            </a:lvl3pPr>
            <a:lvl4pPr marL="1370639" indent="0">
              <a:buNone/>
              <a:defRPr sz="900"/>
            </a:lvl4pPr>
            <a:lvl5pPr marL="1827517" indent="0">
              <a:buNone/>
              <a:defRPr sz="900"/>
            </a:lvl5pPr>
            <a:lvl6pPr marL="2284398" indent="0">
              <a:buNone/>
              <a:defRPr sz="900"/>
            </a:lvl6pPr>
            <a:lvl7pPr marL="2741275" indent="0">
              <a:buNone/>
              <a:defRPr sz="900"/>
            </a:lvl7pPr>
            <a:lvl8pPr marL="3198156" indent="0">
              <a:buNone/>
              <a:defRPr sz="900"/>
            </a:lvl8pPr>
            <a:lvl9pPr marL="36550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68" indent="0">
              <a:buNone/>
              <a:defRPr sz="1200"/>
            </a:lvl2pPr>
            <a:lvl3pPr marL="913331" indent="0">
              <a:buNone/>
              <a:defRPr sz="1000"/>
            </a:lvl3pPr>
            <a:lvl4pPr marL="1369998" indent="0">
              <a:buNone/>
              <a:defRPr sz="900"/>
            </a:lvl4pPr>
            <a:lvl5pPr marL="1826662" indent="0">
              <a:buNone/>
              <a:defRPr sz="900"/>
            </a:lvl5pPr>
            <a:lvl6pPr marL="2283330" indent="0">
              <a:buNone/>
              <a:defRPr sz="900"/>
            </a:lvl6pPr>
            <a:lvl7pPr marL="2739993" indent="0">
              <a:buNone/>
              <a:defRPr sz="900"/>
            </a:lvl7pPr>
            <a:lvl8pPr marL="3196660" indent="0">
              <a:buNone/>
              <a:defRPr sz="900"/>
            </a:lvl8pPr>
            <a:lvl9pPr marL="365332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668" indent="0">
              <a:buNone/>
              <a:defRPr sz="2800"/>
            </a:lvl2pPr>
            <a:lvl3pPr marL="913331" indent="0">
              <a:buNone/>
              <a:defRPr sz="2400"/>
            </a:lvl3pPr>
            <a:lvl4pPr marL="1369998" indent="0">
              <a:buNone/>
              <a:defRPr sz="2000"/>
            </a:lvl4pPr>
            <a:lvl5pPr marL="1826662" indent="0">
              <a:buNone/>
              <a:defRPr sz="2000"/>
            </a:lvl5pPr>
            <a:lvl6pPr marL="2283330" indent="0">
              <a:buNone/>
              <a:defRPr sz="2000"/>
            </a:lvl6pPr>
            <a:lvl7pPr marL="2739993" indent="0">
              <a:buNone/>
              <a:defRPr sz="2000"/>
            </a:lvl7pPr>
            <a:lvl8pPr marL="3196660" indent="0">
              <a:buNone/>
              <a:defRPr sz="2000"/>
            </a:lvl8pPr>
            <a:lvl9pPr marL="365332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68" indent="0">
              <a:buNone/>
              <a:defRPr sz="1200"/>
            </a:lvl2pPr>
            <a:lvl3pPr marL="913331" indent="0">
              <a:buNone/>
              <a:defRPr sz="1000"/>
            </a:lvl3pPr>
            <a:lvl4pPr marL="1369998" indent="0">
              <a:buNone/>
              <a:defRPr sz="900"/>
            </a:lvl4pPr>
            <a:lvl5pPr marL="1826662" indent="0">
              <a:buNone/>
              <a:defRPr sz="900"/>
            </a:lvl5pPr>
            <a:lvl6pPr marL="2283330" indent="0">
              <a:buNone/>
              <a:defRPr sz="900"/>
            </a:lvl6pPr>
            <a:lvl7pPr marL="2739993" indent="0">
              <a:buNone/>
              <a:defRPr sz="900"/>
            </a:lvl7pPr>
            <a:lvl8pPr marL="3196660" indent="0">
              <a:buNone/>
              <a:defRPr sz="900"/>
            </a:lvl8pPr>
            <a:lvl9pPr marL="365332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334F-18CC-4BE3-8F89-9B627637B2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3EE-259A-4BB0-A723-45A05B4DFC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 userDrawn="1"/>
        </p:nvSpPr>
        <p:spPr bwMode="auto">
          <a:xfrm>
            <a:off x="165100" y="6521450"/>
            <a:ext cx="355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B4DA45D4-BCF4-E543-838D-A5A0952AFC09}" type="slidenum">
              <a:rPr lang="en-US" sz="10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Line 74"/>
          <p:cNvSpPr>
            <a:spLocks noChangeShapeType="1"/>
          </p:cNvSpPr>
          <p:nvPr userDrawn="1"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200">
              <a:solidFill>
                <a:srgbClr val="00B2E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85738" y="777875"/>
            <a:ext cx="24860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100" smtClean="0">
                <a:solidFill>
                  <a:srgbClr val="000000"/>
                </a:solidFill>
                <a:ea typeface="ＭＳ Ｐゴシック" charset="0"/>
                <a:cs typeface="Arial" panose="020B0604020202020204" pitchFamily="34" charset="0"/>
              </a:rPr>
              <a:t>IBM Global Business Services</a:t>
            </a:r>
          </a:p>
        </p:txBody>
      </p:sp>
      <p:grpSp>
        <p:nvGrpSpPr>
          <p:cNvPr id="5" name="Group 76"/>
          <p:cNvGrpSpPr>
            <a:grpSpLocks/>
          </p:cNvGrpSpPr>
          <p:nvPr userDrawn="1"/>
        </p:nvGrpSpPr>
        <p:grpSpPr bwMode="auto">
          <a:xfrm>
            <a:off x="8216900" y="684213"/>
            <a:ext cx="660400" cy="238125"/>
            <a:chOff x="5216" y="431"/>
            <a:chExt cx="416" cy="150"/>
          </a:xfrm>
        </p:grpSpPr>
        <p:pic>
          <p:nvPicPr>
            <p:cNvPr id="6" name="Picture 77" descr="blue-logo"/>
            <p:cNvPicPr>
              <a:picLocks noChangeAspect="1" noChangeArrowheads="1"/>
            </p:cNvPicPr>
            <p:nvPr userDrawn="1"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" y="431"/>
              <a:ext cx="37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78"/>
            <p:cNvSpPr>
              <a:spLocks noChangeArrowheads="1"/>
            </p:cNvSpPr>
            <p:nvPr userDrawn="1"/>
          </p:nvSpPr>
          <p:spPr bwMode="auto">
            <a:xfrm>
              <a:off x="5598" y="546"/>
              <a:ext cx="34" cy="34"/>
            </a:xfrm>
            <a:prstGeom prst="ellipse">
              <a:avLst/>
            </a:prstGeom>
            <a:noFill/>
            <a:ln w="3175" algn="ctr">
              <a:solidFill>
                <a:srgbClr val="00B0D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00" smtClean="0">
                  <a:solidFill>
                    <a:srgbClr val="00B2EF"/>
                  </a:solidFill>
                  <a:ea typeface="ＭＳ Ｐゴシック" charset="0"/>
                  <a:cs typeface="ＭＳ Ｐゴシック" charset="0"/>
                </a:rPr>
                <a:t>R</a:t>
              </a: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97"/>
          <p:cNvSpPr>
            <a:spLocks noChangeArrowheads="1"/>
          </p:cNvSpPr>
          <p:nvPr userDrawn="1"/>
        </p:nvSpPr>
        <p:spPr bwMode="auto">
          <a:xfrm>
            <a:off x="706438" y="6545263"/>
            <a:ext cx="1325562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</p:spTree>
    <p:extLst>
      <p:ext uri="{BB962C8B-B14F-4D97-AF65-F5344CB8AC3E}">
        <p14:creationId xmlns:p14="http://schemas.microsoft.com/office/powerpoint/2010/main" val="22733065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2015 IBM Corporation</a:t>
            </a:r>
          </a:p>
        </p:txBody>
      </p:sp>
      <p:sp>
        <p:nvSpPr>
          <p:cNvPr id="5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517650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IBM Internal Use Only</a:t>
            </a:r>
          </a:p>
        </p:txBody>
      </p:sp>
      <p:sp>
        <p:nvSpPr>
          <p:cNvPr id="6" name="Rectangle 78"/>
          <p:cNvSpPr>
            <a:spLocks noChangeArrowheads="1"/>
          </p:cNvSpPr>
          <p:nvPr userDrawn="1"/>
        </p:nvSpPr>
        <p:spPr bwMode="auto">
          <a:xfrm>
            <a:off x="3560763" y="6545263"/>
            <a:ext cx="98583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IBM Proprietary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593725"/>
            <a:ext cx="8686800" cy="7318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3" y="1404938"/>
            <a:ext cx="8686800" cy="485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7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5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421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6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593725"/>
            <a:ext cx="8686800" cy="7318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404938"/>
            <a:ext cx="4267200" cy="485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404938"/>
            <a:ext cx="4267200" cy="485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72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8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746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© 2014 IBM Corporation</a:t>
            </a:r>
          </a:p>
        </p:txBody>
      </p:sp>
      <p:sp>
        <p:nvSpPr>
          <p:cNvPr id="4" name="Rectangle 78"/>
          <p:cNvSpPr>
            <a:spLocks noChangeArrowheads="1"/>
          </p:cNvSpPr>
          <p:nvPr userDrawn="1"/>
        </p:nvSpPr>
        <p:spPr bwMode="auto">
          <a:xfrm>
            <a:off x="442913" y="6545263"/>
            <a:ext cx="1474787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FFFFFF">
                    <a:lumMod val="50000"/>
                  </a:srgbClr>
                </a:solidFill>
                <a:ea typeface="ＭＳ Ｐゴシック" charset="0"/>
                <a:cs typeface="ＭＳ Ｐゴシック" charset="0"/>
              </a:rPr>
              <a:t>For Internal IBM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593725"/>
            <a:ext cx="8686800" cy="7318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theme" Target="../theme/theme10.xml"/><Relationship Id="rId13" Type="http://schemas.openxmlformats.org/officeDocument/2006/relationships/image" Target="../media/image25.jpeg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theme" Target="../theme/theme11.xml"/><Relationship Id="rId14" Type="http://schemas.openxmlformats.org/officeDocument/2006/relationships/image" Target="../media/image27.jpeg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theme" Target="../theme/theme5.xml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theme" Target="../theme/theme6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theme" Target="../theme/theme8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3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6" tIns="45688" rIns="91376" bIns="456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376" tIns="45688" rIns="91376" bIns="456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4C8D-6C73-47DD-A67A-FDF43A1B33EC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3806A-DBC0-4B53-994E-9025FE0B2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>
    <p:fade/>
  </p:transition>
  <p:txStyles>
    <p:titleStyle>
      <a:lvl1pPr algn="ctr" defTabSz="91375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59" indent="-342659" algn="l" defTabSz="91375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28" indent="-285548" algn="l" defTabSz="9137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99" indent="-228439" algn="l" defTabSz="9137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7" indent="-228439" algn="l" defTabSz="91375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7" indent="-228439" algn="l" defTabSz="91375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36" indent="-228439" algn="l" defTabSz="9137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6" indent="-228439" algn="l" defTabSz="9137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5" indent="-228439" algn="l" defTabSz="9137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2" indent="-228439" algn="l" defTabSz="9137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8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7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8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5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6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33" algn="l" defTabSz="9137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2"/>
          <p:cNvSpPr>
            <a:spLocks noChangeArrowheads="1"/>
          </p:cNvSpPr>
          <p:nvPr userDrawn="1"/>
        </p:nvSpPr>
        <p:spPr bwMode="auto">
          <a:xfrm>
            <a:off x="165100" y="6521450"/>
            <a:ext cx="355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D96D4FFE-3991-CD4D-97A0-1FABDD8F1E62}" type="slidenum">
              <a:rPr lang="en-US" sz="10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8" name="Rectangle 1"/>
          <p:cNvSpPr>
            <a:spLocks noChangeArrowheads="1"/>
          </p:cNvSpPr>
          <p:nvPr userDrawn="1"/>
        </p:nvSpPr>
        <p:spPr bwMode="auto">
          <a:xfrm>
            <a:off x="312738" y="2495550"/>
            <a:ext cx="3592512" cy="1724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00B2E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67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ＭＳ Ｐゴシック" charset="0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485900"/>
            <a:ext cx="4137025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5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4137025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7" name="Rectangle 12"/>
          <p:cNvSpPr>
            <a:spLocks noChangeArrowheads="1"/>
          </p:cNvSpPr>
          <p:nvPr userDrawn="1"/>
        </p:nvSpPr>
        <p:spPr bwMode="auto">
          <a:xfrm>
            <a:off x="165100" y="6521450"/>
            <a:ext cx="355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4140FCE6-0373-CF44-8724-7B0C5A425602}" type="slidenum">
              <a:rPr lang="en-US" sz="10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318" name="Rectangle 6"/>
          <p:cNvSpPr>
            <a:spLocks noChangeArrowheads="1"/>
          </p:cNvSpPr>
          <p:nvPr userDrawn="1"/>
        </p:nvSpPr>
        <p:spPr bwMode="black">
          <a:xfrm>
            <a:off x="7115175" y="6537325"/>
            <a:ext cx="15621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90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4666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kern="1200">
          <a:solidFill>
            <a:srgbClr val="A6A6A6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A6A6A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A6A6A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A6A6A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A6A6A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Arial" charset="0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334818" y="250776"/>
            <a:ext cx="8506114" cy="62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33" tIns="45420" rIns="90833" bIns="454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818" y="1054758"/>
            <a:ext cx="8506114" cy="505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33" tIns="45420" rIns="90833" bIns="454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3671458" y="6453190"/>
            <a:ext cx="1798205" cy="365591"/>
          </a:xfrm>
          <a:prstGeom prst="rect">
            <a:avLst/>
          </a:prstGeom>
        </p:spPr>
        <p:txBody>
          <a:bodyPr vert="horz" wrap="square" lIns="90833" tIns="45420" rIns="90833" bIns="45420" numCol="1" anchor="t" anchorCtr="0" compatLnSpc="1">
            <a:prstTxWarp prst="textNoShape">
              <a:avLst/>
            </a:prstTxWarp>
          </a:bodyPr>
          <a:lstStyle>
            <a:lvl1pPr algn="ctr" defTabSz="452124">
              <a:defRPr sz="900">
                <a:solidFill>
                  <a:srgbClr val="A6A6A6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C15482-99FC-43CF-A5DE-9D45CC0DB7CE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 spd="med">
    <p:fade/>
  </p:transition>
  <p:hf hdr="0" ftr="0" dt="0"/>
  <p:txStyles>
    <p:titleStyle>
      <a:lvl1pPr algn="l" defTabSz="452124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212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2pPr>
      <a:lvl3pPr algn="l" defTabSz="45212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3pPr>
      <a:lvl4pPr algn="l" defTabSz="45212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4pPr>
      <a:lvl5pPr algn="l" defTabSz="45212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5pPr>
      <a:lvl6pPr marL="454169" algn="l" defTabSz="45416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6pPr>
      <a:lvl7pPr marL="908328" algn="l" defTabSz="45416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7pPr>
      <a:lvl8pPr marL="1362491" algn="l" defTabSz="45416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8pPr>
      <a:lvl9pPr marL="1816651" algn="l" defTabSz="45416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9pPr>
    </p:titleStyle>
    <p:bodyStyle>
      <a:lvl1pPr marL="236694" indent="-236694" algn="l" defTabSz="452124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35579" indent="-282047" algn="l" defTabSz="45212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0" indent="-225360" algn="l" defTabSz="452124" rtl="0" eaLnBrk="0" fontAlgn="base" hangingPunct="0">
        <a:spcBef>
          <a:spcPct val="20000"/>
        </a:spcBef>
        <a:spcAft>
          <a:spcPct val="0"/>
        </a:spcAft>
        <a:buFont typeface="Lucida Grande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87390" indent="-225360" algn="l" defTabSz="45212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42348" indent="-225360" algn="l" defTabSz="45212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497895" indent="-227101" algn="l" defTabSz="45416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2062" indent="-227101" algn="l" defTabSz="45416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221" indent="-227101" algn="l" defTabSz="45416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383" indent="-227101" algn="l" defTabSz="45416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69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328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491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651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815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974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141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302" algn="l" defTabSz="4541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5113" y="611188"/>
            <a:ext cx="86534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552" rIns="0" bIns="45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5117" y="1828800"/>
            <a:ext cx="865028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552" rIns="0" bIns="45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black">
          <a:xfrm>
            <a:off x="5916613" y="6481765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3" tIns="45865" rIns="91733" bIns="4586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defTabSz="91098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© 2013 IBM Corporation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71450" y="6456363"/>
            <a:ext cx="5524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99" tIns="45552" rIns="91099" bIns="45552"/>
          <a:lstStyle/>
          <a:p>
            <a:pPr defTabSz="910986" fontAlgn="base">
              <a:spcBef>
                <a:spcPct val="0"/>
              </a:spcBef>
              <a:spcAft>
                <a:spcPct val="0"/>
              </a:spcAft>
            </a:pPr>
            <a:fld id="{744FC2C5-3777-4247-8294-C84CB65990A5}" type="slidenum">
              <a:rPr lang="en-US" sz="1000">
                <a:solidFill>
                  <a:srgbClr val="000000"/>
                </a:solidFill>
                <a:ea typeface="MS PGothic" pitchFamily="34" charset="-128"/>
                <a:cs typeface="Arial" pitchFamily="34" charset="0"/>
              </a:rPr>
              <a:pPr defTabSz="91098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dirty="0">
              <a:solidFill>
                <a:srgbClr val="000000"/>
              </a:solidFill>
              <a:ea typeface="MS PGothic" pitchFamily="34" charset="-128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4084" r:id="rId14"/>
  </p:sldLayoutIdLst>
  <p:transition xmlns:p14="http://schemas.microsoft.com/office/powerpoint/2010/main" spd="med"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5pPr>
      <a:lvl6pPr marL="455497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6pPr>
      <a:lvl7pPr marL="910986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7pPr>
      <a:lvl8pPr marL="1366477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8pPr>
      <a:lvl9pPr marL="182197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9pPr>
    </p:titleStyle>
    <p:bodyStyle>
      <a:lvl1pPr marL="341619" indent="-341619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•"/>
        <a:defRPr sz="16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514004" indent="-17239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963174" indent="-167649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1424999" indent="-17556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MS PGothic" pitchFamily="34" charset="-128"/>
        </a:defRPr>
      </a:lvl4pPr>
      <a:lvl5pPr marL="1712837" indent="-79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200">
          <a:solidFill>
            <a:schemeClr val="tx1"/>
          </a:solidFill>
          <a:latin typeface="+mn-lt"/>
          <a:ea typeface="MS PGothic" pitchFamily="34" charset="-128"/>
        </a:defRPr>
      </a:lvl5pPr>
      <a:lvl6pPr marL="2168336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6pPr>
      <a:lvl7pPr marL="2623832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7pPr>
      <a:lvl8pPr marL="3079320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8pPr>
      <a:lvl9pPr marL="3534811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497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986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477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970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462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954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8448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938" algn="l" defTabSz="910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334818" y="250788"/>
            <a:ext cx="8506114" cy="62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705" tIns="45357" rIns="90705" bIns="453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818" y="1054758"/>
            <a:ext cx="8506114" cy="505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705" tIns="45357" rIns="90705" bIns="453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3671458" y="6453190"/>
            <a:ext cx="1798205" cy="365591"/>
          </a:xfrm>
          <a:prstGeom prst="rect">
            <a:avLst/>
          </a:prstGeom>
        </p:spPr>
        <p:txBody>
          <a:bodyPr vert="horz" wrap="square" lIns="90705" tIns="45357" rIns="90705" bIns="45357" numCol="1" anchor="t" anchorCtr="0" compatLnSpc="1">
            <a:prstTxWarp prst="textNoShape">
              <a:avLst/>
            </a:prstTxWarp>
          </a:bodyPr>
          <a:lstStyle>
            <a:lvl1pPr algn="ctr" defTabSz="451495">
              <a:defRPr sz="900">
                <a:solidFill>
                  <a:srgbClr val="A6A6A6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C15482-99FC-43CF-A5DE-9D45CC0DB7CE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xmlns:p14="http://schemas.microsoft.com/office/powerpoint/2010/main" spd="med">
    <p:fade/>
  </p:transition>
  <p:hf hdr="0" ftr="0" dt="0"/>
  <p:txStyles>
    <p:titleStyle>
      <a:lvl1pPr algn="l" defTabSz="451495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149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2pPr>
      <a:lvl3pPr algn="l" defTabSz="45149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3pPr>
      <a:lvl4pPr algn="l" defTabSz="45149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4pPr>
      <a:lvl5pPr algn="l" defTabSz="45149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5pPr>
      <a:lvl6pPr marL="453533" algn="l" defTabSz="453533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6pPr>
      <a:lvl7pPr marL="907055" algn="l" defTabSz="453533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7pPr>
      <a:lvl8pPr marL="1360581" algn="l" defTabSz="453533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8pPr>
      <a:lvl9pPr marL="1814104" algn="l" defTabSz="453533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9pPr>
    </p:titleStyle>
    <p:bodyStyle>
      <a:lvl1pPr marL="236362" indent="-236362" algn="l" defTabSz="451495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34547" indent="-281651" algn="l" defTabSz="45149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32263" indent="-225045" algn="l" defTabSz="451495" rtl="0" eaLnBrk="0" fontAlgn="base" hangingPunct="0">
        <a:spcBef>
          <a:spcPct val="20000"/>
        </a:spcBef>
        <a:spcAft>
          <a:spcPct val="0"/>
        </a:spcAft>
        <a:buFont typeface="Lucida Grande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85165" indent="-225045" algn="l" defTabSz="45149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39485" indent="-225045" algn="l" defTabSz="45149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494393" indent="-226786" algn="l" defTabSz="45353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47922" indent="-226786" algn="l" defTabSz="45353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1443" indent="-226786" algn="l" defTabSz="45353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54971" indent="-226786" algn="l" defTabSz="45353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3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055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581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104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631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153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4681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208" algn="l" defTabSz="453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4030" y="964997"/>
            <a:ext cx="8134350" cy="73228"/>
          </a:xfrm>
          <a:prstGeom prst="rect">
            <a:avLst/>
          </a:prstGeom>
          <a:ln>
            <a:noFill/>
          </a:ln>
          <a:effectLst>
            <a:innerShdw blurRad="28575" dist="12700" dir="189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280" tIns="45641" rIns="91280" bIns="45641" anchor="ctr"/>
          <a:lstStyle/>
          <a:p>
            <a:pPr algn="ctr" defTabSz="912797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9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0716"/>
          <a:stretch>
            <a:fillRect/>
          </a:stretch>
        </p:blipFill>
        <p:spPr bwMode="auto">
          <a:xfrm>
            <a:off x="8050228" y="0"/>
            <a:ext cx="111283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334978" y="360364"/>
            <a:ext cx="764857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80" tIns="45641" rIns="91280" bIns="456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8" y="1054101"/>
            <a:ext cx="8505825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80" tIns="45641" rIns="91280" bIns="456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250" y="6492879"/>
            <a:ext cx="482600" cy="311150"/>
          </a:xfrm>
          <a:prstGeom prst="rect">
            <a:avLst/>
          </a:prstGeom>
        </p:spPr>
        <p:txBody>
          <a:bodyPr lIns="91280" tIns="45641" rIns="91280" bIns="45641"/>
          <a:lstStyle>
            <a:lvl1pPr algn="ctr" defTabSz="912797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>
                <a:solidFill>
                  <a:prstClr val="white">
                    <a:lumMod val="50000"/>
                  </a:prstClr>
                </a:solidFill>
                <a:ea typeface="MS PGothic" pitchFamily="34" charset="-128"/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  <a:ea typeface="MS PGothic" pitchFamily="34" charset="-128"/>
            </a:endParaRPr>
          </a:p>
        </p:txBody>
      </p:sp>
      <p:pic>
        <p:nvPicPr>
          <p:cNvPr id="1033" name="Picture 9" descr="InterConnect15-CBM-300dpi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8" y="6430978"/>
            <a:ext cx="18256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6535738"/>
            <a:ext cx="1217613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3"/>
          <p:cNvSpPr txBox="1">
            <a:spLocks noChangeArrowheads="1"/>
          </p:cNvSpPr>
          <p:nvPr userDrawn="1"/>
        </p:nvSpPr>
        <p:spPr bwMode="auto">
          <a:xfrm>
            <a:off x="8260578" y="6726117"/>
            <a:ext cx="796693" cy="9233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79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 smtClean="0">
                <a:solidFill>
                  <a:prstClr val="white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IBM Interconnect  2015</a:t>
            </a:r>
          </a:p>
        </p:txBody>
      </p:sp>
      <p:sp>
        <p:nvSpPr>
          <p:cNvPr id="12" name="TextBox 54"/>
          <p:cNvSpPr txBox="1">
            <a:spLocks noChangeArrowheads="1"/>
          </p:cNvSpPr>
          <p:nvPr userDrawn="1"/>
        </p:nvSpPr>
        <p:spPr bwMode="auto">
          <a:xfrm>
            <a:off x="44053" y="6708783"/>
            <a:ext cx="94578" cy="9233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2797" fontAlgn="base">
              <a:spcBef>
                <a:spcPct val="0"/>
              </a:spcBef>
              <a:spcAft>
                <a:spcPct val="0"/>
              </a:spcAft>
            </a:pPr>
            <a:fld id="{940029F3-7C98-4575-B73A-85F338851427}" type="slidenum">
              <a:rPr lang="en-US" altLang="en-US" sz="600">
                <a:solidFill>
                  <a:srgbClr val="FFFFFF"/>
                </a:solidFill>
                <a:cs typeface="Arial" pitchFamily="34" charset="0"/>
              </a:rPr>
              <a:pPr defTabSz="91279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2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2pPr>
      <a:lvl3pPr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3pPr>
      <a:lvl4pPr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4pPr>
      <a:lvl5pPr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5pPr>
      <a:lvl6pPr marL="456400"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2797"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69197"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5594" algn="l" defTabSz="456400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297925" indent="-297925" algn="l" defTabSz="4564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1539" indent="-285248" algn="l" defTabSz="4564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777" indent="-228203" algn="l" defTabSz="456400" rtl="0" eaLnBrk="1" fontAlgn="base" hangingPunct="1">
        <a:spcBef>
          <a:spcPct val="20000"/>
        </a:spcBef>
        <a:spcAft>
          <a:spcPct val="0"/>
        </a:spcAft>
        <a:buFont typeface="Lucida Grande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97396" indent="-228203" algn="l" defTabSz="4564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3793" indent="-228203" algn="l" defTabSz="4564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0194" indent="-228203" algn="l" defTabSz="456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594" indent="-228203" algn="l" defTabSz="456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991" indent="-228203" algn="l" defTabSz="456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388" indent="-228203" algn="l" defTabSz="456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00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797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197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594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995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391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792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189" algn="l" defTabSz="456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4030" y="964997"/>
            <a:ext cx="8134350" cy="73228"/>
          </a:xfrm>
          <a:prstGeom prst="rect">
            <a:avLst/>
          </a:prstGeom>
          <a:ln>
            <a:noFill/>
          </a:ln>
          <a:effectLst>
            <a:innerShdw blurRad="28575" dist="12700" dir="189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0711"/>
          <a:stretch/>
        </p:blipFill>
        <p:spPr>
          <a:xfrm>
            <a:off x="8050214" y="0"/>
            <a:ext cx="1113113" cy="15422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456" y="360740"/>
            <a:ext cx="7648617" cy="623986"/>
          </a:xfrm>
          <a:prstGeom prst="rect">
            <a:avLst/>
          </a:prstGeom>
        </p:spPr>
        <p:txBody>
          <a:bodyPr vert="horz" lIns="91376" tIns="45688" rIns="91376" bIns="4568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452" y="1054384"/>
            <a:ext cx="8506046" cy="5250787"/>
          </a:xfrm>
          <a:prstGeom prst="rect">
            <a:avLst/>
          </a:prstGeom>
        </p:spPr>
        <p:txBody>
          <a:bodyPr vert="horz" lIns="91376" tIns="45688" rIns="91376" bIns="4568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8603858" y="6492875"/>
            <a:ext cx="482561" cy="311471"/>
          </a:xfrm>
          <a:prstGeom prst="rect">
            <a:avLst/>
          </a:prstGeom>
        </p:spPr>
        <p:txBody>
          <a:bodyPr lIns="91376" tIns="45688" rIns="91376" bIns="45688"/>
          <a:lstStyle>
            <a:lvl1pPr algn="ctr" defTabSz="456880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6B7A19-9BD6-654B-9E7A-5FCB6FF99B9F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Picture 9" descr="InterConnect15-CBM-300dpi.png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64" y="6430763"/>
            <a:ext cx="1826581" cy="237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11" y="6536267"/>
            <a:ext cx="1217132" cy="1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5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transition xmlns:p14="http://schemas.microsoft.com/office/powerpoint/2010/main" spd="med">
    <p:fade/>
  </p:transition>
  <p:hf hdr="0" ftr="0" dt="0"/>
  <p:txStyles>
    <p:titleStyle>
      <a:lvl1pPr algn="l" defTabSz="456880" rtl="0" eaLnBrk="1" latinLnBrk="0" hangingPunct="1">
        <a:lnSpc>
          <a:spcPct val="95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98240" indent="-298240" algn="l" defTabSz="45688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2287" indent="-285548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1914" indent="-228439" algn="l" defTabSz="456880" rtl="0" eaLnBrk="1" latinLnBrk="0" hangingPunct="1">
        <a:spcBef>
          <a:spcPct val="20000"/>
        </a:spcBef>
        <a:buFont typeface="Lucida Grande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7" indent="-228439" algn="l" defTabSz="45688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7" indent="-228439" algn="l" defTabSz="45688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36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6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5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2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8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7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8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5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3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8" tIns="45709" rIns="91418" bIns="4570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18" tIns="45709" rIns="91418" bIns="4570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l" defTabSz="914186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334F-18CC-4BE3-8F89-9B627637B2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ctr" defTabSz="914186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r" defTabSz="914186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C3EE-259A-4BB0-A723-45A05B4DF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txStyles>
    <p:titleStyle>
      <a:lvl1pPr algn="ctr" defTabSz="91418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20" indent="-342820" algn="l" defTabSz="91418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76" indent="-285684" algn="l" defTabSz="91418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3" indent="-228546" algn="l" defTabSz="91418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5" indent="-228546" algn="l" defTabSz="91418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19" indent="-228546" algn="l" defTabSz="91418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2" indent="-228546" algn="l" defTabSz="9141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6" indent="-228546" algn="l" defTabSz="9141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98" indent="-228546" algn="l" defTabSz="9141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2" indent="-228546" algn="l" defTabSz="9141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2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6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9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58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2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4" algn="l" defTabSz="9141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334818" y="250780"/>
            <a:ext cx="8506114" cy="62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790" tIns="45399" rIns="90790" bIns="453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818" y="1054758"/>
            <a:ext cx="8506114" cy="505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790" tIns="45399" rIns="90790" bIns="453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3671458" y="6453190"/>
            <a:ext cx="1798205" cy="365591"/>
          </a:xfrm>
          <a:prstGeom prst="rect">
            <a:avLst/>
          </a:prstGeom>
        </p:spPr>
        <p:txBody>
          <a:bodyPr vert="horz" wrap="square" lIns="90790" tIns="45399" rIns="90790" bIns="45399" numCol="1" anchor="t" anchorCtr="0" compatLnSpc="1">
            <a:prstTxWarp prst="textNoShape">
              <a:avLst/>
            </a:prstTxWarp>
          </a:bodyPr>
          <a:lstStyle>
            <a:lvl1pPr algn="ctr" defTabSz="451914">
              <a:defRPr sz="900">
                <a:solidFill>
                  <a:srgbClr val="A6A6A6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C15482-99FC-43CF-A5DE-9D45CC0DB7CE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transition xmlns:p14="http://schemas.microsoft.com/office/powerpoint/2010/main" spd="med">
    <p:fade/>
  </p:transition>
  <p:hf hdr="0" ftr="0" dt="0"/>
  <p:txStyles>
    <p:titleStyle>
      <a:lvl1pPr algn="l" defTabSz="451914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191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2pPr>
      <a:lvl3pPr algn="l" defTabSz="45191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3pPr>
      <a:lvl4pPr algn="l" defTabSz="45191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4pPr>
      <a:lvl5pPr algn="l" defTabSz="45191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5pPr>
      <a:lvl6pPr marL="453957" algn="l" defTabSz="453957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6pPr>
      <a:lvl7pPr marL="907904" algn="l" defTabSz="453957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7pPr>
      <a:lvl8pPr marL="1361854" algn="l" defTabSz="453957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8pPr>
      <a:lvl9pPr marL="1815802" algn="l" defTabSz="453957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itchFamily="34" charset="0"/>
        </a:defRPr>
      </a:lvl9pPr>
    </p:titleStyle>
    <p:bodyStyle>
      <a:lvl1pPr marL="236582" indent="-236582" algn="l" defTabSz="451914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35235" indent="-281915" algn="l" defTabSz="45191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321" indent="-225255" algn="l" defTabSz="451914" rtl="0" eaLnBrk="0" fontAlgn="base" hangingPunct="0">
        <a:spcBef>
          <a:spcPct val="20000"/>
        </a:spcBef>
        <a:spcAft>
          <a:spcPct val="0"/>
        </a:spcAft>
        <a:buFont typeface="Lucida Grande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86648" indent="-225255" algn="l" defTabSz="45191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41393" indent="-225255" algn="l" defTabSz="451914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496727" indent="-226996" algn="l" defTabSz="45395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81" indent="-226996" algn="l" defTabSz="45395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4627" indent="-226996" algn="l" defTabSz="45395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58578" indent="-226996" algn="l" defTabSz="45395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957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904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1854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5802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9753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3700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7653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1604" algn="l" defTabSz="4539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33" tIns="45667" rIns="91333" bIns="4566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0"/>
            <a:ext cx="8229600" cy="4525963"/>
          </a:xfrm>
          <a:prstGeom prst="rect">
            <a:avLst/>
          </a:prstGeom>
        </p:spPr>
        <p:txBody>
          <a:bodyPr vert="horz" lIns="91333" tIns="45667" rIns="91333" bIns="4566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l" defTabSz="91333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334F-18CC-4BE3-8F89-9B627637B2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6/1/15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ctr" defTabSz="91333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r" defTabSz="91333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C3EE-259A-4BB0-A723-45A05B4DFC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ransition xmlns:p14="http://schemas.microsoft.com/office/powerpoint/2010/main" spd="med">
    <p:fade/>
  </p:transition>
  <p:txStyles>
    <p:titleStyle>
      <a:lvl1pPr algn="ctr" defTabSz="91333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499" indent="-342499" algn="l" defTabSz="91333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080" indent="-285415" algn="l" defTabSz="91333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665" indent="-228334" algn="l" defTabSz="9133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330" indent="-228334" algn="l" defTabSz="91333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995" indent="-228334" algn="l" defTabSz="91333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661" indent="-228334" algn="l" defTabSz="913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28" indent="-228334" algn="l" defTabSz="913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993" indent="-228334" algn="l" defTabSz="913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56" indent="-228334" algn="l" defTabSz="913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68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1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98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62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30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993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60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24" algn="l" defTabSz="913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gif"/><Relationship Id="rId9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75.gif"/><Relationship Id="rId6" Type="http://schemas.openxmlformats.org/officeDocument/2006/relationships/image" Target="../media/image131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42.png"/><Relationship Id="rId1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9"/>
          <p:cNvSpPr>
            <a:spLocks noGrp="1"/>
          </p:cNvSpPr>
          <p:nvPr>
            <p:ph type="title"/>
          </p:nvPr>
        </p:nvSpPr>
        <p:spPr bwMode="auto">
          <a:xfrm>
            <a:off x="355600" y="2128838"/>
            <a:ext cx="3890963" cy="3290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7013" indent="-227013"/>
            <a:r>
              <a:rPr lang="en-US" sz="2800" b="1" dirty="0">
                <a:solidFill>
                  <a:schemeClr val="tx1"/>
                </a:solidFill>
                <a:latin typeface="Arial" charset="0"/>
              </a:rPr>
              <a:t>GBS Cloud </a:t>
            </a:r>
            <a:r>
              <a:rPr lang="en-US" sz="2800" b="1" dirty="0" smtClean="0">
                <a:solidFill>
                  <a:schemeClr val="tx1"/>
                </a:solidFill>
                <a:latin typeface="Arial" charset="0"/>
              </a:rPr>
              <a:t>Education Course</a:t>
            </a:r>
            <a:r>
              <a:rPr lang="en-US" sz="2800" b="1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 APIs and API Management</a:t>
            </a:r>
            <a:endParaRPr lang="en-US" sz="24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3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286000"/>
            <a:ext cx="36581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 API Economy</a:t>
            </a:r>
            <a:endParaRPr lang="en-US" sz="3200" b="1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228600" y="22098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0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1295412"/>
            <a:ext cx="91440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itle 1"/>
          <p:cNvSpPr txBox="1">
            <a:spLocks/>
          </p:cNvSpPr>
          <p:nvPr/>
        </p:nvSpPr>
        <p:spPr bwMode="auto">
          <a:xfrm>
            <a:off x="152401" y="115888"/>
            <a:ext cx="8256588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332" tIns="44669" rIns="89332" bIns="44669" anchor="ctr"/>
          <a:lstStyle/>
          <a:p>
            <a:pPr defTabSz="44387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B2EF"/>
                </a:solidFill>
                <a:latin typeface="Calibri" pitchFamily="34" charset="0"/>
                <a:cs typeface="Arial" pitchFamily="34" charset="0"/>
              </a:rPr>
              <a:t>API Economy </a:t>
            </a:r>
            <a:r>
              <a:rPr lang="en-US" altLang="en-US" sz="2800" dirty="0" smtClean="0">
                <a:solidFill>
                  <a:srgbClr val="00B2EF"/>
                </a:solidFill>
                <a:latin typeface="Calibri" pitchFamily="34" charset="0"/>
                <a:cs typeface="Arial" pitchFamily="34" charset="0"/>
              </a:rPr>
              <a:t>Value Chain</a:t>
            </a:r>
            <a:endParaRPr lang="en-US" altLang="en-US" sz="2800" dirty="0">
              <a:solidFill>
                <a:srgbClr val="00B2EF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69" name="Picture 1" descr="Jerry_Page01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5" name="Picture 1" descr="Jerry_Page02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itchFamily="34" charset="0"/>
              </a:rPr>
              <a:t>Common API use cases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2"/>
            <a:ext cx="8534400" cy="5257799"/>
          </a:xfrm>
        </p:spPr>
        <p:txBody>
          <a:bodyPr>
            <a:noAutofit/>
          </a:bodyPr>
          <a:lstStyle/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Provide </a:t>
            </a:r>
            <a:r>
              <a:rPr lang="en-US" sz="1800" dirty="0" err="1" smtClean="0">
                <a:latin typeface="Candara" pitchFamily="34" charset="0"/>
              </a:rPr>
              <a:t>omni</a:t>
            </a:r>
            <a:r>
              <a:rPr lang="en-US" sz="1800" dirty="0" smtClean="0">
                <a:latin typeface="Candara" pitchFamily="34" charset="0"/>
              </a:rPr>
              <a:t>-channel access to business information for accelerating </a:t>
            </a:r>
            <a:r>
              <a:rPr lang="en-US" sz="1800" b="1" dirty="0" smtClean="0">
                <a:latin typeface="Candara" pitchFamily="34" charset="0"/>
              </a:rPr>
              <a:t>internal app development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Collaborate with </a:t>
            </a:r>
            <a:r>
              <a:rPr lang="en-US" sz="1800" b="1" dirty="0" smtClean="0">
                <a:latin typeface="Candara" pitchFamily="34" charset="0"/>
              </a:rPr>
              <a:t>business partners </a:t>
            </a:r>
            <a:r>
              <a:rPr lang="en-US" sz="1800" dirty="0" smtClean="0">
                <a:latin typeface="Candara" pitchFamily="34" charset="0"/>
              </a:rPr>
              <a:t>faster, in an open but secure &amp; managed way, while providing a complete self-service experience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Power </a:t>
            </a:r>
            <a:r>
              <a:rPr lang="en-US" sz="1800" b="1" dirty="0" smtClean="0">
                <a:latin typeface="Candara" pitchFamily="34" charset="0"/>
              </a:rPr>
              <a:t>Mobile</a:t>
            </a:r>
            <a:r>
              <a:rPr lang="en-US" sz="1800" dirty="0" smtClean="0">
                <a:latin typeface="Candara" pitchFamily="34" charset="0"/>
              </a:rPr>
              <a:t> apps with enterprise business logic to innovate and provide high value to customers – digital transformation focus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Power </a:t>
            </a:r>
            <a:r>
              <a:rPr lang="en-US" sz="1800" b="1" dirty="0" smtClean="0">
                <a:latin typeface="Candara" pitchFamily="34" charset="0"/>
              </a:rPr>
              <a:t>IoT</a:t>
            </a:r>
            <a:r>
              <a:rPr lang="en-US" sz="1800" dirty="0" smtClean="0">
                <a:latin typeface="Candara" pitchFamily="34" charset="0"/>
              </a:rPr>
              <a:t> apps with enterprise information to drive innovation – digital transformation focus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Centrally </a:t>
            </a:r>
            <a:r>
              <a:rPr lang="en-US" sz="1800" b="1" dirty="0" smtClean="0">
                <a:latin typeface="Candara" pitchFamily="34" charset="0"/>
              </a:rPr>
              <a:t>manage the consumption of business logic</a:t>
            </a:r>
            <a:r>
              <a:rPr lang="en-US" sz="1800" dirty="0" smtClean="0">
                <a:latin typeface="Candara" pitchFamily="34" charset="0"/>
              </a:rPr>
              <a:t>, across the enterprise, for both </a:t>
            </a:r>
            <a:r>
              <a:rPr lang="en-US" sz="1800" b="1" dirty="0" smtClean="0">
                <a:latin typeface="Candara" pitchFamily="34" charset="0"/>
              </a:rPr>
              <a:t>Systems of Record</a:t>
            </a:r>
            <a:r>
              <a:rPr lang="en-US" sz="1800" dirty="0" smtClean="0">
                <a:latin typeface="Candara" pitchFamily="34" charset="0"/>
              </a:rPr>
              <a:t> &amp; </a:t>
            </a:r>
            <a:r>
              <a:rPr lang="en-US" sz="1800" b="1" dirty="0" smtClean="0">
                <a:latin typeface="Candara" pitchFamily="34" charset="0"/>
              </a:rPr>
              <a:t>Systems of Engagement</a:t>
            </a:r>
            <a:endParaRPr lang="en-US" sz="1800" dirty="0" smtClean="0">
              <a:latin typeface="Candara" pitchFamily="34" charset="0"/>
            </a:endParaRP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Publish APIs </a:t>
            </a:r>
            <a:r>
              <a:rPr lang="en-US" sz="1800" b="1" dirty="0" smtClean="0">
                <a:latin typeface="Candara" pitchFamily="34" charset="0"/>
              </a:rPr>
              <a:t>publicly</a:t>
            </a:r>
            <a:r>
              <a:rPr lang="en-US" sz="1800" dirty="0" smtClean="0">
                <a:latin typeface="Candara" pitchFamily="34" charset="0"/>
              </a:rPr>
              <a:t> to drive innovation, tap into broad developer ecosystem and promote brand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Extend brand reach from </a:t>
            </a:r>
            <a:r>
              <a:rPr lang="en-US" sz="1800" b="1" dirty="0" smtClean="0">
                <a:latin typeface="Candara" pitchFamily="34" charset="0"/>
              </a:rPr>
              <a:t>Systems of Record </a:t>
            </a:r>
            <a:r>
              <a:rPr lang="en-US" sz="1800" dirty="0" smtClean="0">
                <a:latin typeface="Candara" pitchFamily="34" charset="0"/>
              </a:rPr>
              <a:t>to bridge to </a:t>
            </a:r>
            <a:r>
              <a:rPr lang="en-US" sz="1800" b="1" dirty="0" smtClean="0">
                <a:latin typeface="Candara" pitchFamily="34" charset="0"/>
              </a:rPr>
              <a:t>Systems of Engagement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Provide secure composite services in the </a:t>
            </a:r>
            <a:r>
              <a:rPr lang="en-US" sz="1800" b="1" dirty="0" smtClean="0">
                <a:latin typeface="Candara" pitchFamily="34" charset="0"/>
              </a:rPr>
              <a:t>Cloud</a:t>
            </a:r>
            <a:endParaRPr lang="en-US" sz="1800" dirty="0" smtClean="0">
              <a:latin typeface="Candara" pitchFamily="34" charset="0"/>
            </a:endParaRP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Provide managed access to </a:t>
            </a:r>
            <a:r>
              <a:rPr lang="en-US" sz="1800" b="1" dirty="0" smtClean="0">
                <a:latin typeface="Candara" pitchFamily="34" charset="0"/>
              </a:rPr>
              <a:t>3</a:t>
            </a:r>
            <a:r>
              <a:rPr lang="en-US" sz="1800" b="1" baseline="30000" dirty="0" smtClean="0">
                <a:latin typeface="Candara" pitchFamily="34" charset="0"/>
              </a:rPr>
              <a:t>rd</a:t>
            </a:r>
            <a:r>
              <a:rPr lang="en-US" sz="1800" b="1" dirty="0" smtClean="0">
                <a:latin typeface="Candara" pitchFamily="34" charset="0"/>
              </a:rPr>
              <a:t> party Cloud services </a:t>
            </a:r>
            <a:r>
              <a:rPr lang="en-US" sz="1800" dirty="0" smtClean="0">
                <a:latin typeface="Candara" pitchFamily="34" charset="0"/>
              </a:rPr>
              <a:t>to app dev teams to achieve centralized governance and cost optimization</a:t>
            </a:r>
          </a:p>
          <a:p>
            <a:pPr marL="457092" indent="-457092">
              <a:buFont typeface="+mj-lt"/>
              <a:buAutoNum type="arabicPeriod"/>
            </a:pPr>
            <a:r>
              <a:rPr lang="en-US" sz="1800" dirty="0" smtClean="0">
                <a:latin typeface="Candara" pitchFamily="34" charset="0"/>
              </a:rPr>
              <a:t>Enable new business channels by </a:t>
            </a:r>
            <a:r>
              <a:rPr lang="en-US" sz="1800" b="1" dirty="0" smtClean="0">
                <a:latin typeface="Candara" pitchFamily="34" charset="0"/>
              </a:rPr>
              <a:t>monetizing</a:t>
            </a:r>
            <a:r>
              <a:rPr lang="en-US" sz="1800" dirty="0" smtClean="0">
                <a:latin typeface="Candara" pitchFamily="34" charset="0"/>
              </a:rPr>
              <a:t> enterprise data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15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896473"/>
            <a:ext cx="9144000" cy="596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Rectangle 76"/>
          <p:cNvSpPr/>
          <p:nvPr/>
        </p:nvSpPr>
        <p:spPr>
          <a:xfrm>
            <a:off x="5091546" y="0"/>
            <a:ext cx="31519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1000"/>
                </a:schemeClr>
              </a:gs>
              <a:gs pos="100000">
                <a:schemeClr val="bg1">
                  <a:lumMod val="75000"/>
                  <a:alpha val="9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443" tIns="45226" rIns="90443" bIns="45226" anchor="ctr"/>
          <a:lstStyle/>
          <a:p>
            <a:pPr algn="ctr" defTabSz="905364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7268" name="TextBox 84"/>
          <p:cNvSpPr txBox="1">
            <a:spLocks noChangeArrowheads="1"/>
          </p:cNvSpPr>
          <p:nvPr/>
        </p:nvSpPr>
        <p:spPr bwMode="auto">
          <a:xfrm>
            <a:off x="5328274" y="605139"/>
            <a:ext cx="2106256" cy="36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43" tIns="45226" rIns="90443" bIns="45226">
            <a:spAutoFit/>
          </a:bodyPr>
          <a:lstStyle/>
          <a:p>
            <a:pPr defTabSz="90458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Helvetica Neue Medium"/>
                <a:cs typeface="Arial" pitchFamily="34" charset="0"/>
              </a:rPr>
              <a:t>API externalization</a:t>
            </a:r>
          </a:p>
        </p:txBody>
      </p:sp>
      <p:sp>
        <p:nvSpPr>
          <p:cNvPr id="267270" name="TextBox 87"/>
          <p:cNvSpPr txBox="1">
            <a:spLocks noChangeArrowheads="1"/>
          </p:cNvSpPr>
          <p:nvPr/>
        </p:nvSpPr>
        <p:spPr bwMode="auto">
          <a:xfrm>
            <a:off x="5328227" y="3247990"/>
            <a:ext cx="2684318" cy="381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43" tIns="45226" rIns="90443" bIns="45226">
            <a:spAutoFit/>
          </a:bodyPr>
          <a:lstStyle/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Multi-tenancy</a:t>
            </a:r>
            <a:endParaRPr lang="en-US" sz="14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</a:endParaRP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Rate </a:t>
            </a: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limiting</a:t>
            </a:r>
            <a:endParaRPr lang="en-US" sz="14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</a:endParaRP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Runtime policy enforcement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API deployment</a:t>
            </a:r>
            <a:endParaRPr lang="en-US" sz="14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</a:endParaRP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OAuth security management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Data transformation/redaction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Backend service discovery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Version management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Analytics support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Role-based access control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Environment management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Monitoring and notification</a:t>
            </a:r>
          </a:p>
        </p:txBody>
      </p:sp>
      <p:sp>
        <p:nvSpPr>
          <p:cNvPr id="267273" name="TextBox 10"/>
          <p:cNvSpPr txBox="1">
            <a:spLocks noChangeArrowheads="1"/>
          </p:cNvSpPr>
          <p:nvPr/>
        </p:nvSpPr>
        <p:spPr bwMode="auto">
          <a:xfrm>
            <a:off x="5328227" y="874077"/>
            <a:ext cx="2540000" cy="219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43" tIns="45226" rIns="90443" bIns="45226">
            <a:spAutoFit/>
          </a:bodyPr>
          <a:lstStyle/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API exploration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Self-service sign </a:t>
            </a: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up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Interactive API testing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App </a:t>
            </a: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key provisioning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API usage </a:t>
            </a: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analytics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Rate limit notification</a:t>
            </a:r>
          </a:p>
          <a:p>
            <a:pPr defTabSz="9045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</a:rPr>
              <a:t>Multiple dev communities</a:t>
            </a:r>
            <a:endParaRPr lang="en-US" sz="14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87198" y="67273"/>
            <a:ext cx="8506114" cy="62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43" tIns="45226" rIns="90443" bIns="45226" numCol="1" anchor="ctr" anchorCtr="0" compatLnSpc="1">
            <a:prstTxWarp prst="textNoShape">
              <a:avLst/>
            </a:prstTxWarp>
          </a:bodyPr>
          <a:lstStyle>
            <a:lvl1pPr algn="l" defTabSz="505113" rtl="0" eaLnBrk="0" fontAlgn="base" hangingPunct="0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505113" rtl="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2pPr>
            <a:lvl3pPr algn="l" defTabSz="505113" rtl="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3pPr>
            <a:lvl4pPr algn="l" defTabSz="505113" rtl="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4pPr>
            <a:lvl5pPr algn="l" defTabSz="505113" rtl="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5pPr>
            <a:lvl6pPr marL="507397" algn="l" defTabSz="507397" rtl="0" fontAlgn="base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6pPr>
            <a:lvl7pPr marL="1014783" algn="l" defTabSz="507397" rtl="0" fontAlgn="base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7pPr>
            <a:lvl8pPr marL="1522174" algn="l" defTabSz="507397" rtl="0" fontAlgn="base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8pPr>
            <a:lvl9pPr marL="2029564" algn="l" defTabSz="507397" rtl="0" fontAlgn="base">
              <a:spcBef>
                <a:spcPct val="0"/>
              </a:spcBef>
              <a:spcAft>
                <a:spcPct val="0"/>
              </a:spcAft>
              <a:defRPr sz="3100"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 defTabSz="450183" eaLnBrk="1" hangingPunct="1">
              <a:defRPr/>
            </a:pPr>
            <a:r>
              <a:rPr lang="en-US" altLang="en-US" sz="2400" dirty="0" smtClean="0">
                <a:solidFill>
                  <a:srgbClr val="00B2EF"/>
                </a:solidFill>
                <a:latin typeface="Arial"/>
              </a:rPr>
              <a:t>Real API Success = API externalization + realization</a:t>
            </a:r>
            <a:endParaRPr lang="en-US" altLang="en-US" sz="2400" dirty="0">
              <a:solidFill>
                <a:srgbClr val="00B2EF"/>
              </a:solidFill>
              <a:latin typeface="Arial"/>
            </a:endParaRPr>
          </a:p>
        </p:txBody>
      </p:sp>
      <p:sp>
        <p:nvSpPr>
          <p:cNvPr id="267269" name="TextBox 86"/>
          <p:cNvSpPr txBox="1">
            <a:spLocks noChangeArrowheads="1"/>
          </p:cNvSpPr>
          <p:nvPr/>
        </p:nvSpPr>
        <p:spPr bwMode="auto">
          <a:xfrm>
            <a:off x="5328279" y="2932674"/>
            <a:ext cx="1670239" cy="36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43" tIns="45226" rIns="90443" bIns="45226">
            <a:spAutoFit/>
          </a:bodyPr>
          <a:lstStyle/>
          <a:p>
            <a:pPr defTabSz="90458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Helvetica Neue Medium"/>
                <a:cs typeface="Arial" pitchFamily="34" charset="0"/>
              </a:rPr>
              <a:t>API realization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0" y="1828800"/>
            <a:ext cx="516643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What does the API Economy mean?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Are there provides and consumers in the API Economy?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 What is two </a:t>
            </a:r>
            <a:r>
              <a:rPr lang="en-US" b="1" dirty="0" err="1"/>
              <a:t>spped</a:t>
            </a:r>
            <a:r>
              <a:rPr lang="en-US" b="1" dirty="0"/>
              <a:t> IT?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What is API Externalization?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What is API Realization?</a:t>
            </a:r>
            <a:endParaRPr 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-26066" y="16764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17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 bwMode="auto">
          <a:xfrm>
            <a:off x="2743200" y="1359877"/>
            <a:ext cx="6096000" cy="4369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0705" tIns="45357" rIns="90705" bIns="45357" numCol="1" rtlCol="0" anchor="t" anchorCtr="0" compatLnSpc="1">
            <a:prstTxWarp prst="textNoShape">
              <a:avLst/>
            </a:prstTxWarp>
          </a:bodyPr>
          <a:lstStyle/>
          <a:p>
            <a:pPr defTabSz="45353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000000"/>
              </a:solidFill>
              <a:latin typeface="Candara" pitchFamily="34" charset="0"/>
              <a:ea typeface="MS Gothic" pitchFamily="49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8622"/>
            <a:ext cx="9144000" cy="430219"/>
          </a:xfrm>
          <a:prstGeom prst="rect">
            <a:avLst/>
          </a:prstGeom>
          <a:noFill/>
        </p:spPr>
        <p:txBody>
          <a:bodyPr wrap="square" lIns="90705" tIns="45357" rIns="90705" bIns="45357" rtlCol="0">
            <a:spAutoFit/>
          </a:bodyPr>
          <a:lstStyle/>
          <a:p>
            <a:pPr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What is IBM API Management?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6320873" y="4384431"/>
            <a:ext cx="1540648" cy="113545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623785" lon="2400000" rev="21386789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 cstate="email">
            <a:extLst/>
          </a:blip>
          <a:srcRect/>
          <a:stretch>
            <a:fillRect/>
          </a:stretch>
        </p:blipFill>
        <p:spPr>
          <a:xfrm>
            <a:off x="6447692" y="1690606"/>
            <a:ext cx="1459532" cy="112884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623785" lon="2400000" rev="21386789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3" name="TextBox 82"/>
          <p:cNvSpPr txBox="1"/>
          <p:nvPr/>
        </p:nvSpPr>
        <p:spPr>
          <a:xfrm>
            <a:off x="3376251" y="3103302"/>
            <a:ext cx="2905372" cy="932502"/>
          </a:xfrm>
          <a:prstGeom prst="rect">
            <a:avLst/>
          </a:prstGeom>
          <a:noFill/>
          <a:ln>
            <a:noFill/>
          </a:ln>
        </p:spPr>
        <p:txBody>
          <a:bodyPr wrap="square" lIns="100424" tIns="50215" rIns="100424" bIns="50215">
            <a:spAutoFit/>
          </a:bodyPr>
          <a:lstStyle/>
          <a:p>
            <a:pPr defTabSz="502085" fontAlgn="base">
              <a:spcBef>
                <a:spcPct val="0"/>
              </a:spcBef>
              <a:spcAft>
                <a:spcPts val="669"/>
              </a:spcAft>
              <a:buClr>
                <a:srgbClr val="FFFFFF">
                  <a:lumMod val="50000"/>
                </a:srgbClr>
              </a:buClr>
              <a:defRPr/>
            </a:pPr>
            <a:r>
              <a:rPr lang="en-US" dirty="0">
                <a:latin typeface="Candara" pitchFamily="34" charset="0"/>
                <a:cs typeface="Helvetica Neue Light"/>
              </a:rPr>
              <a:t>Provide self-service API portals to </a:t>
            </a:r>
            <a:r>
              <a:rPr lang="en-US" dirty="0" smtClean="0">
                <a:latin typeface="Candara" pitchFamily="34" charset="0"/>
                <a:cs typeface="Helvetica Neue Light"/>
              </a:rPr>
              <a:t>internal/external app </a:t>
            </a:r>
            <a:r>
              <a:rPr lang="en-US" dirty="0">
                <a:latin typeface="Candara" pitchFamily="34" charset="0"/>
                <a:cs typeface="Helvetica Neue Light"/>
              </a:rPr>
              <a:t>developers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2808" y="1633123"/>
            <a:ext cx="3206635" cy="1209406"/>
          </a:xfrm>
          <a:prstGeom prst="rect">
            <a:avLst/>
          </a:prstGeom>
          <a:noFill/>
        </p:spPr>
        <p:txBody>
          <a:bodyPr wrap="square" lIns="100424" tIns="50215" rIns="100424" bIns="50215">
            <a:spAutoFit/>
          </a:bodyPr>
          <a:lstStyle/>
          <a:p>
            <a:pPr defTabSz="502085" fontAlgn="base">
              <a:spcBef>
                <a:spcPct val="0"/>
              </a:spcBef>
              <a:spcAft>
                <a:spcPts val="669"/>
              </a:spcAft>
              <a:buClr>
                <a:srgbClr val="FFFFFF">
                  <a:lumMod val="50000"/>
                </a:srgbClr>
              </a:buClr>
              <a:defRPr/>
            </a:pPr>
            <a:r>
              <a:rPr lang="en-US" dirty="0" smtClean="0">
                <a:latin typeface="Candara" pitchFamily="34" charset="0"/>
                <a:cs typeface="Helvetica Neue Light"/>
              </a:rPr>
              <a:t>Manage &amp; enforce consumption of business </a:t>
            </a:r>
            <a:r>
              <a:rPr lang="en-US" dirty="0">
                <a:latin typeface="Candara" pitchFamily="34" charset="0"/>
                <a:cs typeface="Helvetica Neue Light"/>
              </a:rPr>
              <a:t>services </a:t>
            </a:r>
            <a:r>
              <a:rPr lang="en-US" dirty="0" smtClean="0">
                <a:latin typeface="Candara" pitchFamily="34" charset="0"/>
                <a:cs typeface="Helvetica Neue Light"/>
              </a:rPr>
              <a:t>from select developer communities</a:t>
            </a:r>
            <a:endParaRPr lang="en-US" dirty="0">
              <a:latin typeface="Candara" pitchFamily="34" charset="0"/>
              <a:cs typeface="Helvetica Neue Ligh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99698" y="4410305"/>
            <a:ext cx="2959469" cy="655503"/>
          </a:xfrm>
          <a:prstGeom prst="rect">
            <a:avLst/>
          </a:prstGeom>
          <a:noFill/>
        </p:spPr>
        <p:txBody>
          <a:bodyPr wrap="square" lIns="100424" tIns="50215" rIns="100424" bIns="50215">
            <a:spAutoFit/>
          </a:bodyPr>
          <a:lstStyle/>
          <a:p>
            <a:pPr defTabSz="502085" fontAlgn="base">
              <a:spcBef>
                <a:spcPct val="0"/>
              </a:spcBef>
              <a:spcAft>
                <a:spcPts val="669"/>
              </a:spcAft>
              <a:buClr>
                <a:srgbClr val="FFFFFF">
                  <a:lumMod val="50000"/>
                </a:srgbClr>
              </a:buClr>
              <a:defRPr/>
            </a:pPr>
            <a:r>
              <a:rPr lang="en-US" dirty="0">
                <a:latin typeface="Candara" pitchFamily="34" charset="0"/>
                <a:cs typeface="Helvetica Neue Light"/>
              </a:rPr>
              <a:t>Manage &amp; monitor the entire API platform</a:t>
            </a:r>
          </a:p>
        </p:txBody>
      </p:sp>
      <p:pic>
        <p:nvPicPr>
          <p:cNvPr id="131" name="Picture 4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935977" y="5953582"/>
            <a:ext cx="471487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2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062848" y="5966273"/>
            <a:ext cx="4572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" name="Rectangle 137"/>
          <p:cNvSpPr/>
          <p:nvPr/>
        </p:nvSpPr>
        <p:spPr>
          <a:xfrm>
            <a:off x="2912641" y="6336196"/>
            <a:ext cx="870869" cy="445543"/>
          </a:xfrm>
          <a:prstGeom prst="rect">
            <a:avLst/>
          </a:prstGeom>
          <a:noFill/>
        </p:spPr>
        <p:txBody>
          <a:bodyPr wrap="none" lIns="90705" tIns="45357" rIns="90705" bIns="45357">
            <a:spAutoFit/>
          </a:bodyPr>
          <a:lstStyle/>
          <a:p>
            <a:pPr algn="ctr"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On-premise</a:t>
            </a:r>
          </a:p>
          <a:p>
            <a:pPr algn="ctr"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private</a:t>
            </a:r>
            <a:endParaRPr lang="en-US" sz="1300" dirty="0">
              <a:solidFill>
                <a:srgbClr val="000000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680697" y="6336196"/>
            <a:ext cx="1026083" cy="445543"/>
          </a:xfrm>
          <a:prstGeom prst="rect">
            <a:avLst/>
          </a:prstGeom>
          <a:noFill/>
        </p:spPr>
        <p:txBody>
          <a:bodyPr wrap="square" lIns="90705" tIns="45357" rIns="90705" bIns="45357">
            <a:spAutoFit/>
          </a:bodyPr>
          <a:lstStyle/>
          <a:p>
            <a:pPr algn="ctr"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Off-premise</a:t>
            </a:r>
          </a:p>
          <a:p>
            <a:pPr algn="ctr"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SaaS</a:t>
            </a:r>
            <a:endParaRPr lang="en-US" sz="1300" dirty="0">
              <a:solidFill>
                <a:srgbClr val="000000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29516" y="796830"/>
            <a:ext cx="2911566" cy="429952"/>
          </a:xfrm>
          <a:prstGeom prst="rect">
            <a:avLst/>
          </a:prstGeom>
          <a:noFill/>
        </p:spPr>
        <p:txBody>
          <a:bodyPr wrap="none" lIns="90705" tIns="45357" rIns="90705" bIns="45357" rtlCol="0">
            <a:spAutoFit/>
          </a:bodyPr>
          <a:lstStyle/>
          <a:p>
            <a:pPr defTabSz="449028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IBM API Management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371492" y="2971800"/>
            <a:ext cx="1524000" cy="1219200"/>
            <a:chOff x="0" y="0"/>
            <a:chExt cx="9144000" cy="6858000"/>
          </a:xfrm>
          <a:effectLst/>
          <a:scene3d>
            <a:camera prst="perspectiveContrastingLeftFacing">
              <a:rot lat="623785" lon="2400000" rev="21386789"/>
            </a:camera>
            <a:lightRig rig="threePt" dir="t"/>
          </a:scene3d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p3d prstMaterial="metal">
              <a:bevelT w="88900" h="88900"/>
            </a:sp3d>
          </p:spPr>
        </p:pic>
        <p:sp>
          <p:nvSpPr>
            <p:cNvPr id="23" name="Rectangle 22"/>
            <p:cNvSpPr/>
            <p:nvPr/>
          </p:nvSpPr>
          <p:spPr>
            <a:xfrm>
              <a:off x="1406769" y="1752600"/>
              <a:ext cx="6564923" cy="533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>
                  <a:latin typeface="Helvetica Neue Light"/>
                </a:rPr>
                <a:t>Welcome to the API Portal</a:t>
              </a:r>
              <a:endParaRPr lang="en-US" sz="500" dirty="0">
                <a:latin typeface="Helvetica Neue Light"/>
              </a:endParaRPr>
            </a:p>
          </p:txBody>
        </p:sp>
      </p:grpSp>
      <p:pic>
        <p:nvPicPr>
          <p:cNvPr id="24" name="Picture 23" descr="apim-bmix.gif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4920687" y="5943600"/>
            <a:ext cx="466367" cy="4962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00600" y="6439818"/>
            <a:ext cx="729687" cy="276999"/>
          </a:xfrm>
          <a:prstGeom prst="rect">
            <a:avLst/>
          </a:prstGeom>
          <a:noFill/>
        </p:spPr>
        <p:txBody>
          <a:bodyPr wrap="none" lIns="91280" tIns="45641" rIns="91280" bIns="45641" rtlCol="0">
            <a:spAutoFit/>
          </a:bodyPr>
          <a:lstStyle/>
          <a:p>
            <a:pPr defTabSz="456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ndara" pitchFamily="34" charset="0"/>
              </a:rPr>
              <a:t>Bluemix</a:t>
            </a:r>
            <a:endParaRPr lang="en-US" sz="12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9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-37421" y="16764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20" y="67235"/>
            <a:ext cx="8475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70" tIns="45240" rIns="90470" bIns="45240"/>
          <a:lstStyle/>
          <a:p>
            <a:pPr defTabSz="450497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Easily manage your </a:t>
            </a:r>
            <a:r>
              <a:rPr lang="en-US" sz="2400" b="1" dirty="0" smtClean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APIs, in your private environment</a:t>
            </a:r>
            <a:endParaRPr lang="en-US" sz="2400" b="1" dirty="0">
              <a:solidFill>
                <a:srgbClr val="00B0F0"/>
              </a:solidFill>
              <a:latin typeface="Candara" pitchFamily="34" charset="0"/>
              <a:cs typeface="Arial" pitchFamily="34" charset="0"/>
            </a:endParaRPr>
          </a:p>
          <a:p>
            <a:pPr defTabSz="45049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smtClean="0">
                <a:solidFill>
                  <a:srgbClr val="00B2EF"/>
                </a:solidFill>
                <a:latin typeface="Candara" pitchFamily="34" charset="0"/>
                <a:cs typeface="Arial" pitchFamily="34" charset="0"/>
              </a:rPr>
              <a:t>design, secure, control, publish, monitor &amp; manage</a:t>
            </a:r>
            <a:endParaRPr lang="en-US" altLang="en-US" sz="22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cs typeface="Arial" pitchFamily="34" charset="0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alphaModFix/>
            <a:extLst/>
          </a:blip>
          <a:stretch>
            <a:fillRect/>
          </a:stretch>
        </p:blipFill>
        <p:spPr>
          <a:xfrm>
            <a:off x="3237898" y="1568452"/>
            <a:ext cx="2540000" cy="2378075"/>
          </a:xfrm>
          <a:prstGeom prst="rect">
            <a:avLst/>
          </a:prstGeom>
          <a:ln>
            <a:solidFill>
              <a:srgbClr val="4F81BD"/>
            </a:solidFill>
          </a:ln>
          <a:effectLst>
            <a:reflection stA="35000" endPos="35000" dist="127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alphaModFix/>
            <a:extLst/>
          </a:blip>
          <a:stretch>
            <a:fillRect/>
          </a:stretch>
        </p:blipFill>
        <p:spPr>
          <a:xfrm>
            <a:off x="6031388" y="1568454"/>
            <a:ext cx="2715683" cy="2377358"/>
          </a:xfrm>
          <a:prstGeom prst="rect">
            <a:avLst/>
          </a:prstGeom>
          <a:ln>
            <a:solidFill>
              <a:srgbClr val="4F81BD"/>
            </a:solidFill>
          </a:ln>
          <a:effectLst>
            <a:reflection stA="35000" endPos="35000" dist="127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228600" y="4114805"/>
            <a:ext cx="2819400" cy="1009461"/>
          </a:xfrm>
          <a:prstGeom prst="rect">
            <a:avLst/>
          </a:prstGeom>
          <a:noFill/>
          <a:ln>
            <a:noFill/>
          </a:ln>
        </p:spPr>
        <p:txBody>
          <a:bodyPr wrap="square" lIns="90369" tIns="45189" rIns="90369" bIns="45189">
            <a:spAutoFit/>
          </a:bodyPr>
          <a:lstStyle/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Explore API documentation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Provision application </a:t>
            </a: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keys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Self-service social experience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</p:txBody>
      </p:sp>
      <p:sp>
        <p:nvSpPr>
          <p:cNvPr id="8" name="TextBox 218"/>
          <p:cNvSpPr txBox="1">
            <a:spLocks noChangeArrowheads="1"/>
          </p:cNvSpPr>
          <p:nvPr/>
        </p:nvSpPr>
        <p:spPr bwMode="auto">
          <a:xfrm>
            <a:off x="710093" y="1075795"/>
            <a:ext cx="1827184" cy="36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69" tIns="45189" rIns="90369" bIns="45189">
            <a:spAutoFit/>
          </a:bodyPr>
          <a:lstStyle/>
          <a:p>
            <a:pPr defTabSz="45049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Developer Portal</a:t>
            </a:r>
          </a:p>
        </p:txBody>
      </p:sp>
      <p:sp>
        <p:nvSpPr>
          <p:cNvPr id="9" name="TextBox 219"/>
          <p:cNvSpPr txBox="1">
            <a:spLocks noChangeArrowheads="1"/>
          </p:cNvSpPr>
          <p:nvPr/>
        </p:nvSpPr>
        <p:spPr bwMode="auto">
          <a:xfrm>
            <a:off x="3296306" y="1075765"/>
            <a:ext cx="2421659" cy="36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369" tIns="45189" rIns="90369" bIns="45189">
            <a:spAutoFit/>
          </a:bodyPr>
          <a:lstStyle/>
          <a:p>
            <a:pPr algn="ctr" defTabSz="45049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 Manager</a:t>
            </a:r>
          </a:p>
        </p:txBody>
      </p:sp>
      <p:sp>
        <p:nvSpPr>
          <p:cNvPr id="10" name="TextBox 220"/>
          <p:cNvSpPr txBox="1">
            <a:spLocks noChangeArrowheads="1"/>
          </p:cNvSpPr>
          <p:nvPr/>
        </p:nvSpPr>
        <p:spPr bwMode="auto">
          <a:xfrm>
            <a:off x="6077239" y="1075765"/>
            <a:ext cx="2642465" cy="36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369" tIns="45189" rIns="90369" bIns="45189">
            <a:spAutoFit/>
          </a:bodyPr>
          <a:lstStyle/>
          <a:p>
            <a:pPr algn="ctr" defTabSz="45049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Management Console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1639" y="4101398"/>
            <a:ext cx="2792557" cy="1255682"/>
          </a:xfrm>
          <a:prstGeom prst="rect">
            <a:avLst/>
          </a:prstGeom>
          <a:noFill/>
        </p:spPr>
        <p:txBody>
          <a:bodyPr lIns="90369" tIns="45189" rIns="90369" bIns="45189">
            <a:spAutoFit/>
          </a:bodyPr>
          <a:lstStyle/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Define and manage APIs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Explore API usage with analytics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Manage API user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77239" y="4101374"/>
            <a:ext cx="2642465" cy="1319802"/>
          </a:xfrm>
          <a:prstGeom prst="rect">
            <a:avLst/>
          </a:prstGeom>
          <a:noFill/>
        </p:spPr>
        <p:txBody>
          <a:bodyPr lIns="90369" tIns="45189" rIns="90369" bIns="45189">
            <a:spAutoFit/>
          </a:bodyPr>
          <a:lstStyle/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Provision system resources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Monitor runtime health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Scale the environment</a:t>
            </a:r>
          </a:p>
          <a:p>
            <a:pPr defTabSz="451844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</p:txBody>
      </p:sp>
      <p:sp>
        <p:nvSpPr>
          <p:cNvPr id="13" name="Text Box 29"/>
          <p:cNvSpPr>
            <a:spLocks noChangeArrowheads="1"/>
          </p:cNvSpPr>
          <p:nvPr/>
        </p:nvSpPr>
        <p:spPr bwMode="auto">
          <a:xfrm>
            <a:off x="3978900" y="5311593"/>
            <a:ext cx="388215" cy="235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25" tIns="40810" rIns="81625" bIns="40810">
            <a:spAutoFit/>
          </a:bodyPr>
          <a:lstStyle/>
          <a:p>
            <a:pPr algn="ctr" defTabSz="4504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Candara" pitchFamily="34" charset="0"/>
              <a:cs typeface="Arial" pitchFamily="34" charset="0"/>
              <a:sym typeface="Tahoma" pitchFamily="34" charset="0"/>
            </a:endParaRPr>
          </a:p>
        </p:txBody>
      </p:sp>
      <p:sp>
        <p:nvSpPr>
          <p:cNvPr id="17" name="TextBox 218"/>
          <p:cNvSpPr txBox="1">
            <a:spLocks noChangeArrowheads="1"/>
          </p:cNvSpPr>
          <p:nvPr/>
        </p:nvSpPr>
        <p:spPr bwMode="auto">
          <a:xfrm>
            <a:off x="3657623" y="5955832"/>
            <a:ext cx="1473899" cy="36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854" tIns="45431" rIns="90854" bIns="45431">
            <a:spAutoFit/>
          </a:bodyPr>
          <a:lstStyle/>
          <a:p>
            <a:pPr algn="ctr" defTabSz="45338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 Gateway </a:t>
            </a:r>
          </a:p>
        </p:txBody>
      </p:sp>
      <p:sp>
        <p:nvSpPr>
          <p:cNvPr id="18" name="TextBox 222"/>
          <p:cNvSpPr txBox="1"/>
          <p:nvPr/>
        </p:nvSpPr>
        <p:spPr>
          <a:xfrm>
            <a:off x="969818" y="6320138"/>
            <a:ext cx="7342909" cy="322582"/>
          </a:xfrm>
          <a:prstGeom prst="rect">
            <a:avLst/>
          </a:prstGeom>
          <a:noFill/>
        </p:spPr>
        <p:txBody>
          <a:bodyPr wrap="square" lIns="90854" tIns="45431" rIns="90854" bIns="45431">
            <a:spAutoFit/>
          </a:bodyPr>
          <a:lstStyle/>
          <a:p>
            <a:pPr algn="ctr" defTabSz="453385" fontAlgn="base">
              <a:lnSpc>
                <a:spcPts val="1795"/>
              </a:lnSpc>
              <a:spcBef>
                <a:spcPct val="0"/>
              </a:spcBef>
              <a:spcAft>
                <a:spcPts val="606"/>
              </a:spcAft>
              <a:buClr>
                <a:srgbClr val="7F7F7F"/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Enforce runtime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policies to control API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traffic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153400" y="762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52400" y="1600200"/>
            <a:ext cx="2895600" cy="2362200"/>
            <a:chOff x="0" y="0"/>
            <a:chExt cx="9144000" cy="685800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Rectangle 24"/>
            <p:cNvSpPr/>
            <p:nvPr/>
          </p:nvSpPr>
          <p:spPr>
            <a:xfrm>
              <a:off x="1406769" y="1752600"/>
              <a:ext cx="6564923" cy="533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latin typeface="Helvetica Neue Light"/>
                </a:rPr>
                <a:t>Welcome to the API Portal</a:t>
              </a:r>
              <a:endParaRPr lang="en-US" sz="900" dirty="0">
                <a:latin typeface="Helvetica Neue Light"/>
              </a:endParaRPr>
            </a:p>
          </p:txBody>
        </p:sp>
      </p:grpSp>
      <p:grpSp>
        <p:nvGrpSpPr>
          <p:cNvPr id="22" name="Group 83"/>
          <p:cNvGrpSpPr/>
          <p:nvPr/>
        </p:nvGrpSpPr>
        <p:grpSpPr>
          <a:xfrm>
            <a:off x="3657600" y="5290128"/>
            <a:ext cx="1447800" cy="729672"/>
            <a:chOff x="5788960" y="1668293"/>
            <a:chExt cx="1810362" cy="101463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email">
              <a:lum bright="-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8960" y="1668293"/>
              <a:ext cx="1810362" cy="1014638"/>
            </a:xfrm>
            <a:prstGeom prst="rect">
              <a:avLst/>
            </a:prstGeom>
            <a:effectLst>
              <a:glow rad="101600">
                <a:srgbClr val="83D1F5">
                  <a:satMod val="175000"/>
                  <a:alpha val="40000"/>
                </a:srgbClr>
              </a:glo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7931" y="2026993"/>
              <a:ext cx="1496292" cy="463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5978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0" y="1524000"/>
            <a:ext cx="7391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ndara" pitchFamily="34" charset="0"/>
              </a:rPr>
              <a:t>Compose a new </a:t>
            </a:r>
            <a:r>
              <a:rPr lang="en-US" sz="2400" b="1" dirty="0" smtClean="0">
                <a:latin typeface="Candara" pitchFamily="34" charset="0"/>
              </a:rPr>
              <a:t>API</a:t>
            </a:r>
            <a:r>
              <a:rPr lang="en-US" sz="2400" dirty="0" smtClean="0">
                <a:latin typeface="Candara" pitchFamily="34" charset="0"/>
              </a:rPr>
              <a:t>, Import APIs, or Discover APIs, specify security &amp; API behavior, version APIs</a:t>
            </a:r>
          </a:p>
          <a:p>
            <a:endParaRPr lang="en-US" sz="2000" dirty="0" smtClean="0">
              <a:latin typeface="Candara" pitchFamily="34" charset="0"/>
            </a:endParaRPr>
          </a:p>
          <a:p>
            <a:r>
              <a:rPr lang="en-US" sz="2400" dirty="0" smtClean="0">
                <a:latin typeface="Candara" pitchFamily="34" charset="0"/>
              </a:rPr>
              <a:t>Create a </a:t>
            </a:r>
            <a:r>
              <a:rPr lang="en-US" sz="2400" b="1" dirty="0" smtClean="0">
                <a:latin typeface="Candara" pitchFamily="34" charset="0"/>
              </a:rPr>
              <a:t>Plan</a:t>
            </a:r>
            <a:r>
              <a:rPr lang="en-US" sz="2400" dirty="0" smtClean="0">
                <a:latin typeface="Candara" pitchFamily="34" charset="0"/>
              </a:rPr>
              <a:t>, add API resources, choose rate limits, stage it in a runtime environment, test API resource, version Plans</a:t>
            </a:r>
          </a:p>
          <a:p>
            <a:endParaRPr lang="en-US" sz="2000" dirty="0" smtClean="0">
              <a:latin typeface="Candara" pitchFamily="34" charset="0"/>
            </a:endParaRPr>
          </a:p>
          <a:p>
            <a:r>
              <a:rPr lang="en-US" sz="2400" dirty="0" smtClean="0">
                <a:latin typeface="Candara" pitchFamily="34" charset="0"/>
              </a:rPr>
              <a:t>Invite </a:t>
            </a:r>
            <a:r>
              <a:rPr lang="en-US" sz="2400" b="1" dirty="0" smtClean="0">
                <a:latin typeface="Candara" pitchFamily="34" charset="0"/>
              </a:rPr>
              <a:t>developer</a:t>
            </a:r>
            <a:r>
              <a:rPr lang="en-US" sz="2400" dirty="0" smtClean="0">
                <a:latin typeface="Candara" pitchFamily="34" charset="0"/>
              </a:rPr>
              <a:t> organizations to use your APIs &amp; communicate with them</a:t>
            </a:r>
          </a:p>
          <a:p>
            <a:endParaRPr lang="en-US" sz="2000" dirty="0" smtClean="0">
              <a:latin typeface="Candara" pitchFamily="34" charset="0"/>
            </a:endParaRPr>
          </a:p>
          <a:p>
            <a:r>
              <a:rPr lang="en-US" sz="2400" b="1" dirty="0" smtClean="0">
                <a:latin typeface="Candara" pitchFamily="34" charset="0"/>
              </a:rPr>
              <a:t>Publish</a:t>
            </a:r>
            <a:r>
              <a:rPr lang="en-US" sz="2400" dirty="0" smtClean="0">
                <a:latin typeface="Candara" pitchFamily="34" charset="0"/>
              </a:rPr>
              <a:t> your Plan to select developer organizations &amp; portals; manage </a:t>
            </a:r>
            <a:r>
              <a:rPr lang="en-US" sz="2400" dirty="0" err="1" smtClean="0">
                <a:latin typeface="Candara" pitchFamily="34" charset="0"/>
              </a:rPr>
              <a:t>subscribability</a:t>
            </a:r>
            <a:endParaRPr lang="en-US" sz="2400" dirty="0" smtClean="0">
              <a:latin typeface="Candara" pitchFamily="34" charset="0"/>
            </a:endParaRPr>
          </a:p>
          <a:p>
            <a:endParaRPr lang="en-US" sz="2000" dirty="0" smtClean="0">
              <a:latin typeface="Candara" pitchFamily="34" charset="0"/>
            </a:endParaRPr>
          </a:p>
          <a:p>
            <a:r>
              <a:rPr lang="en-US" sz="2400" b="1" dirty="0" smtClean="0">
                <a:latin typeface="Candara" pitchFamily="34" charset="0"/>
              </a:rPr>
              <a:t>Analyze</a:t>
            </a:r>
            <a:r>
              <a:rPr lang="en-US" sz="2400" dirty="0" smtClean="0">
                <a:latin typeface="Candara" pitchFamily="34" charset="0"/>
              </a:rPr>
              <a:t> API usage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3729"/>
            <a:ext cx="9143999" cy="584254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Managing APIs is simple</a:t>
            </a:r>
            <a:endParaRPr lang="en-US" sz="3200" dirty="0">
              <a:solidFill>
                <a:srgbClr val="6699FF"/>
              </a:solidFill>
              <a:latin typeface="Candara" pitchFamily="34" charset="0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857461"/>
            <a:ext cx="682869" cy="77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4478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434856"/>
            <a:ext cx="685800" cy="76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85800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3854725"/>
            <a:ext cx="676275" cy="79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ctrTitle"/>
          </p:nvPr>
        </p:nvSpPr>
        <p:spPr>
          <a:xfrm>
            <a:off x="585788" y="112713"/>
            <a:ext cx="7948612" cy="633412"/>
          </a:xfrm>
        </p:spPr>
        <p:txBody>
          <a:bodyPr/>
          <a:lstStyle/>
          <a:p>
            <a:pPr algn="l">
              <a:defRPr/>
            </a:pPr>
            <a:r>
              <a:rPr lang="en-US" dirty="0">
                <a:latin typeface="Arial" charset="0"/>
                <a:cs typeface="Arial" charset="0"/>
              </a:rPr>
              <a:t>Module </a:t>
            </a:r>
            <a:r>
              <a:rPr lang="en-US" dirty="0" smtClean="0">
                <a:latin typeface="Arial" charset="0"/>
                <a:cs typeface="Arial" charset="0"/>
              </a:rPr>
              <a:t>outline – APIM 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92075" y="1503363"/>
            <a:ext cx="3241675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232150" y="1298575"/>
            <a:ext cx="5757863" cy="4992688"/>
          </a:xfrm>
        </p:spPr>
        <p:txBody>
          <a:bodyPr/>
          <a:lstStyle/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What are APIs and how are they used today</a:t>
            </a: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What is the API Economy</a:t>
            </a:r>
            <a:endParaRPr lang="en-US" sz="1800" dirty="0">
              <a:latin typeface="Arial" charset="0"/>
              <a:cs typeface="Arial" charset="0"/>
            </a:endParaRP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How APIs enable </a:t>
            </a:r>
          </a:p>
          <a:p>
            <a:pPr marL="914400" lvl="2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New business opportunities</a:t>
            </a:r>
          </a:p>
          <a:p>
            <a:pPr marL="914400" lvl="2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Enable </a:t>
            </a:r>
            <a:r>
              <a:rPr lang="en-US" sz="1800" dirty="0" err="1" smtClean="0">
                <a:latin typeface="Arial" charset="0"/>
                <a:cs typeface="Arial" charset="0"/>
              </a:rPr>
              <a:t>Composable</a:t>
            </a:r>
            <a:r>
              <a:rPr lang="en-US" sz="1800" dirty="0" smtClean="0">
                <a:latin typeface="Arial" charset="0"/>
                <a:cs typeface="Arial" charset="0"/>
              </a:rPr>
              <a:t> Business </a:t>
            </a:r>
          </a:p>
          <a:p>
            <a:pPr marL="914400" lvl="2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Extend Services </a:t>
            </a: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What is API Management</a:t>
            </a: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Overview of API Management features</a:t>
            </a:r>
          </a:p>
        </p:txBody>
      </p:sp>
    </p:spTree>
    <p:extLst>
      <p:ext uri="{BB962C8B-B14F-4D97-AF65-F5344CB8AC3E}">
        <p14:creationId xmlns:p14="http://schemas.microsoft.com/office/powerpoint/2010/main" val="387126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martbear.com/CMSPages/GetFile.aspx?guid=d02d8f4b-117b-4933-bd72-3bdfe02c6c80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638810" y="914402"/>
            <a:ext cx="3428999" cy="2553214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152400" y="914400"/>
            <a:ext cx="5410200" cy="2667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42" rIns="90875" bIns="45442" rtlCol="0" anchor="ctr"/>
          <a:lstStyle/>
          <a:p>
            <a:pPr algn="ctr" defTabSz="909284"/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31"/>
            <a:ext cx="86868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844" tIns="45425" rIns="90844" bIns="45425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08540">
              <a:lnSpc>
                <a:spcPct val="90000"/>
              </a:lnSpc>
            </a:pPr>
            <a:r>
              <a:rPr lang="en-US" altLang="en-US" sz="2600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  <a:cs typeface="Arial" pitchFamily="34" charset="0"/>
                <a:sym typeface="Helvetica Neue"/>
              </a:rPr>
              <a:t>Manage &amp; Enforce the consumption of business services</a:t>
            </a:r>
            <a:endParaRPr lang="en-US" altLang="en-US" sz="26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cs typeface="Arial" pitchFamily="34" charset="0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47015"/>
            <a:ext cx="5943600" cy="368801"/>
          </a:xfrm>
          <a:prstGeom prst="rect">
            <a:avLst/>
          </a:prstGeom>
          <a:noFill/>
        </p:spPr>
        <p:txBody>
          <a:bodyPr wrap="square" lIns="90844" tIns="45425" rIns="90844" bIns="45425" rtlCol="0">
            <a:spAutoFit/>
          </a:bodyPr>
          <a:lstStyle/>
          <a:p>
            <a:pPr defTabSz="908540"/>
            <a:r>
              <a:rPr lang="en-US" b="1" i="1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IBM API Management - on-cloud &amp; on-premise</a:t>
            </a:r>
            <a:endParaRPr lang="en-US" b="1" dirty="0">
              <a:solidFill>
                <a:prstClr val="black"/>
              </a:solidFill>
              <a:latin typeface="Candara" pitchFamily="34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16" y="3686637"/>
            <a:ext cx="3352800" cy="2461617"/>
          </a:xfrm>
          <a:prstGeom prst="rect">
            <a:avLst/>
          </a:prstGeom>
          <a:noFill/>
        </p:spPr>
        <p:txBody>
          <a:bodyPr wrap="square" lIns="90844" tIns="45425" rIns="90844" bIns="45425" rtlCol="0">
            <a:spAutoFit/>
          </a:bodyPr>
          <a:lstStyle/>
          <a:p>
            <a:pPr marL="283883" indent="-283883" defTabSz="908540"/>
            <a:r>
              <a:rPr lang="en-US" sz="1400" b="1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Engage with developers through portals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exploration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Self-service sign up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Interactive API testing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App &amp; Key management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usage analytics 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Rate limit notification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Multiple dev communities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Social portal with blogs, forums, ratings &amp; full content management to customize the developer experience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340" y="1086980"/>
            <a:ext cx="5457418" cy="2584727"/>
          </a:xfrm>
          <a:prstGeom prst="rect">
            <a:avLst/>
          </a:prstGeom>
          <a:noFill/>
        </p:spPr>
        <p:txBody>
          <a:bodyPr wrap="square" lIns="90844" tIns="45425" rIns="90844" bIns="45425" rtlCol="0">
            <a:spAutoFit/>
          </a:bodyPr>
          <a:lstStyle/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Define &amp; Secure 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REST &amp; SOAP APIs, </a:t>
            </a: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Publish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 to multiple developer portals &amp; users, </a:t>
            </a: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Analyze API usage 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&amp; performance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Candara" pitchFamily="34" charset="0"/>
              <a:cs typeface="Arial" charset="0"/>
            </a:endParaRP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A resilient integrated API runtime gateway infrastructure with IBM </a:t>
            </a: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DataPower Gateway 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for enforcement of runtime policies to secure &amp; control API traffic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Candara" pitchFamily="34" charset="0"/>
              <a:cs typeface="Arial" charset="0"/>
            </a:endParaRP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Seamlessly move 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APIs &amp; Plans </a:t>
            </a:r>
            <a:r>
              <a:rPr lang="en-US" sz="1600" b="1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from public to private </a:t>
            </a:r>
            <a:r>
              <a:rPr lang="en-US" sz="1600" dirty="0" smtClean="0">
                <a:solidFill>
                  <a:prstClr val="black"/>
                </a:solidFill>
                <a:latin typeface="Candara" pitchFamily="34" charset="0"/>
                <a:cs typeface="Arial" charset="0"/>
              </a:rPr>
              <a:t>cloud or on-prem for complete flexibility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6592" y="3689164"/>
            <a:ext cx="3130063" cy="3107948"/>
          </a:xfrm>
          <a:prstGeom prst="rect">
            <a:avLst/>
          </a:prstGeom>
          <a:noFill/>
        </p:spPr>
        <p:txBody>
          <a:bodyPr wrap="square" lIns="90844" tIns="45425" rIns="90844" bIns="45425" rtlCol="0">
            <a:spAutoFit/>
          </a:bodyPr>
          <a:lstStyle/>
          <a:p>
            <a:pPr marL="283883" indent="-283883" defTabSz="908540"/>
            <a:r>
              <a:rPr lang="en-US" sz="1400" b="1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Define, publish &amp; manage APIs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OAuth security management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Backend service discovery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lifecycle management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subscription management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Data transformation/redaction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Rate limiting at Plan/Resource level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user &amp; Plan management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deployment to Gateway option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security enforcement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Analytics to gain business insight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Custom roles &amp; role-based access control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3660325"/>
            <a:ext cx="2590800" cy="3092559"/>
          </a:xfrm>
          <a:prstGeom prst="rect">
            <a:avLst/>
          </a:prstGeom>
          <a:noFill/>
        </p:spPr>
        <p:txBody>
          <a:bodyPr wrap="square" lIns="90844" tIns="45425" rIns="90844" bIns="45425" rtlCol="0">
            <a:spAutoFit/>
          </a:bodyPr>
          <a:lstStyle/>
          <a:p>
            <a:pPr marL="283883" indent="-283883" defTabSz="908540"/>
            <a:r>
              <a:rPr lang="en-US" sz="1400" b="1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Manage API environment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Administer &amp; scale system resources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Monitor runtime health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Multi-tenancy </a:t>
            </a:r>
          </a:p>
          <a:p>
            <a:pPr marL="283883" indent="-283883" defTabSz="908540"/>
            <a:endParaRPr lang="en-US" sz="1300" b="1" dirty="0" smtClean="0">
              <a:solidFill>
                <a:prstClr val="black"/>
              </a:solidFill>
              <a:latin typeface="Candara" pitchFamily="34" charset="0"/>
              <a:cs typeface="Arial" pitchFamily="34" charset="0"/>
            </a:endParaRPr>
          </a:p>
          <a:p>
            <a:pPr marL="283883" indent="-283883" defTabSz="908540"/>
            <a:r>
              <a:rPr lang="en-US" sz="1400" b="1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REST APIs to extend/customize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Developer Portal 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onboarding</a:t>
            </a:r>
            <a:endParaRPr lang="en-US" sz="1400" dirty="0" smtClean="0">
              <a:solidFill>
                <a:prstClr val="black"/>
              </a:solidFill>
              <a:latin typeface="Candara" pitchFamily="34" charset="0"/>
              <a:cs typeface="Arial" pitchFamily="34" charset="0"/>
            </a:endParaRP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Analytics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Integration with API testing tools (</a:t>
            </a:r>
            <a:r>
              <a:rPr lang="en-US" sz="1400" dirty="0" err="1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SoapUI</a:t>
            </a: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)</a:t>
            </a:r>
          </a:p>
          <a:p>
            <a:pPr marL="283883" indent="-283883" defTabSz="90854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Integration with Content Management System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153400" y="762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944" y="1066800"/>
            <a:ext cx="3125456" cy="1905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2612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8" tIns="40842" rIns="81688" bIns="40842" anchor="ctr"/>
          <a:lstStyle/>
          <a:p>
            <a:pPr algn="ctr" defTabSz="454169">
              <a:defRPr/>
            </a:pPr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44499" y="303729"/>
            <a:ext cx="7217804" cy="584254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API Management </a:t>
            </a:r>
            <a:r>
              <a:rPr lang="en-US" sz="3200" dirty="0" smtClean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solution, on-premise</a:t>
            </a:r>
            <a:endParaRPr lang="en-US" sz="3200" dirty="0">
              <a:solidFill>
                <a:srgbClr val="6699FF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444499" y="4277551"/>
            <a:ext cx="2540000" cy="1784583"/>
          </a:xfrm>
          <a:prstGeom prst="rect">
            <a:avLst/>
          </a:prstGeom>
          <a:noFill/>
          <a:ln>
            <a:noFill/>
          </a:ln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Product APIs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allow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customers to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interact with the API Management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solution, and extend/customize</a:t>
            </a:r>
          </a:p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REST APIs for Portal, User mgmt, Analytics, Deployment &amp; more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444510" y="912695"/>
            <a:ext cx="1440990" cy="369118"/>
          </a:xfrm>
          <a:prstGeom prst="rect">
            <a:avLst/>
          </a:prstGeom>
          <a:noFill/>
        </p:spPr>
        <p:txBody>
          <a:bodyPr wrap="none" lIns="90917" tIns="45462" rIns="90917" bIns="45462" rtlCol="0">
            <a:spAutoFit/>
          </a:bodyPr>
          <a:lstStyle/>
          <a:p>
            <a:pPr defTabSz="450865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Product APIs</a:t>
            </a:r>
            <a:endParaRPr lang="en-US" dirty="0">
              <a:solidFill>
                <a:srgbClr val="6699FF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3237898" y="912684"/>
            <a:ext cx="2422665" cy="369332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Management layer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031298" y="912684"/>
            <a:ext cx="2422665" cy="369332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6699FF"/>
                </a:solidFill>
                <a:latin typeface="Candara" pitchFamily="34" charset="0"/>
                <a:cs typeface="Arial" pitchFamily="34" charset="0"/>
              </a:rPr>
              <a:t>Gateway layer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3036071" y="4277540"/>
            <a:ext cx="2793399" cy="1579399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The management layer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enables organizations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to define, manage, expose and control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APIs. Provides API Manager, Developer Portal &amp; Management Console.</a:t>
            </a:r>
          </a:p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Virtual appliance*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924437" y="4277547"/>
            <a:ext cx="3219577" cy="1579399"/>
          </a:xfrm>
          <a:prstGeom prst="rect">
            <a:avLst/>
          </a:prstGeom>
          <a:noFill/>
        </p:spPr>
        <p:txBody>
          <a:bodyPr wrap="square" lIns="90917" tIns="45462" rIns="90917" bIns="45462" rtlCol="0">
            <a:spAutoFit/>
          </a:bodyPr>
          <a:lstStyle/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API configurations are deployed to the gateway, which provides the enforcement point for runtime policies to control API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traffic .</a:t>
            </a:r>
            <a:b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</a:br>
            <a:endParaRPr lang="en-US" sz="1400" dirty="0" smtClean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Virtual appliance* or physical appliance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3311987" y="1957934"/>
            <a:ext cx="1831513" cy="988060"/>
            <a:chOff x="3829050" y="2924810"/>
            <a:chExt cx="1831513" cy="988060"/>
          </a:xfrm>
        </p:grpSpPr>
        <p:grpSp>
          <p:nvGrpSpPr>
            <p:cNvPr id="3" name="Group 7"/>
            <p:cNvGrpSpPr/>
            <p:nvPr/>
          </p:nvGrpSpPr>
          <p:grpSpPr>
            <a:xfrm>
              <a:off x="3831763" y="2924810"/>
              <a:ext cx="1828800" cy="365760"/>
              <a:chOff x="3831763" y="2924810"/>
              <a:chExt cx="1828800" cy="36576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31763" y="2924810"/>
                <a:ext cx="1828800" cy="365760"/>
              </a:xfrm>
              <a:prstGeom prst="rect">
                <a:avLst/>
              </a:prstGeom>
              <a:noFill/>
              <a:ln w="34925">
                <a:solidFill>
                  <a:srgbClr val="669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grpSp>
            <p:nvGrpSpPr>
              <p:cNvPr id="5" name="Group 6"/>
              <p:cNvGrpSpPr/>
              <p:nvPr/>
            </p:nvGrpSpPr>
            <p:grpSpPr>
              <a:xfrm>
                <a:off x="5143500" y="3018790"/>
                <a:ext cx="361950" cy="177800"/>
                <a:chOff x="5143500" y="3016250"/>
                <a:chExt cx="361950" cy="17780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5143500" y="30162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143500" y="31051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143500" y="31940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22"/>
            <p:cNvGrpSpPr/>
            <p:nvPr/>
          </p:nvGrpSpPr>
          <p:grpSpPr>
            <a:xfrm>
              <a:off x="3829050" y="3547110"/>
              <a:ext cx="1828800" cy="365760"/>
              <a:chOff x="3831763" y="2924810"/>
              <a:chExt cx="1828800" cy="36576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831763" y="2924810"/>
                <a:ext cx="1828800" cy="365760"/>
              </a:xfrm>
              <a:prstGeom prst="rect">
                <a:avLst/>
              </a:prstGeom>
              <a:noFill/>
              <a:ln w="34925">
                <a:solidFill>
                  <a:srgbClr val="669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grpSp>
            <p:nvGrpSpPr>
              <p:cNvPr id="8" name="Group 24"/>
              <p:cNvGrpSpPr/>
              <p:nvPr/>
            </p:nvGrpSpPr>
            <p:grpSpPr>
              <a:xfrm>
                <a:off x="5143500" y="3018790"/>
                <a:ext cx="361950" cy="177800"/>
                <a:chOff x="5143500" y="3016250"/>
                <a:chExt cx="361950" cy="177800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3500" y="30162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143500" y="31051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5143500" y="31940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" name="Group 9"/>
          <p:cNvGrpSpPr/>
          <p:nvPr/>
        </p:nvGrpSpPr>
        <p:grpSpPr>
          <a:xfrm>
            <a:off x="6113827" y="1974440"/>
            <a:ext cx="1831513" cy="1623060"/>
            <a:chOff x="6356350" y="2941320"/>
            <a:chExt cx="1831513" cy="1623060"/>
          </a:xfrm>
        </p:grpSpPr>
        <p:grpSp>
          <p:nvGrpSpPr>
            <p:cNvPr id="10" name="Group 28"/>
            <p:cNvGrpSpPr/>
            <p:nvPr/>
          </p:nvGrpSpPr>
          <p:grpSpPr>
            <a:xfrm>
              <a:off x="6359063" y="2941320"/>
              <a:ext cx="1828800" cy="365760"/>
              <a:chOff x="3831763" y="2924810"/>
              <a:chExt cx="1828800" cy="36576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831763" y="2924810"/>
                <a:ext cx="1828800" cy="365760"/>
              </a:xfrm>
              <a:prstGeom prst="rect">
                <a:avLst/>
              </a:prstGeom>
              <a:noFill/>
              <a:ln w="34925">
                <a:solidFill>
                  <a:srgbClr val="669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grpSp>
            <p:nvGrpSpPr>
              <p:cNvPr id="12" name="Group 30"/>
              <p:cNvGrpSpPr/>
              <p:nvPr/>
            </p:nvGrpSpPr>
            <p:grpSpPr>
              <a:xfrm>
                <a:off x="5143500" y="3018790"/>
                <a:ext cx="361950" cy="177800"/>
                <a:chOff x="5143500" y="3016250"/>
                <a:chExt cx="361950" cy="1778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143500" y="30162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5143500" y="31051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5143500" y="31940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34"/>
            <p:cNvGrpSpPr/>
            <p:nvPr/>
          </p:nvGrpSpPr>
          <p:grpSpPr>
            <a:xfrm>
              <a:off x="6356350" y="3563620"/>
              <a:ext cx="1828800" cy="365760"/>
              <a:chOff x="3831763" y="2924810"/>
              <a:chExt cx="1828800" cy="36576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831763" y="2924810"/>
                <a:ext cx="1828800" cy="365760"/>
              </a:xfrm>
              <a:prstGeom prst="rect">
                <a:avLst/>
              </a:prstGeom>
              <a:noFill/>
              <a:ln w="34925">
                <a:solidFill>
                  <a:srgbClr val="669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grpSp>
            <p:nvGrpSpPr>
              <p:cNvPr id="14" name="Group 36"/>
              <p:cNvGrpSpPr/>
              <p:nvPr/>
            </p:nvGrpSpPr>
            <p:grpSpPr>
              <a:xfrm>
                <a:off x="5143500" y="3018790"/>
                <a:ext cx="361950" cy="177800"/>
                <a:chOff x="5143500" y="3016250"/>
                <a:chExt cx="361950" cy="177800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143500" y="30162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143500" y="31051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143500" y="31940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40"/>
            <p:cNvGrpSpPr/>
            <p:nvPr/>
          </p:nvGrpSpPr>
          <p:grpSpPr>
            <a:xfrm>
              <a:off x="6356350" y="4198620"/>
              <a:ext cx="1828800" cy="365760"/>
              <a:chOff x="3831763" y="2924810"/>
              <a:chExt cx="1828800" cy="36576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831763" y="2924810"/>
                <a:ext cx="1828800" cy="365760"/>
              </a:xfrm>
              <a:prstGeom prst="rect">
                <a:avLst/>
              </a:prstGeom>
              <a:noFill/>
              <a:ln w="34925">
                <a:solidFill>
                  <a:srgbClr val="669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grpSp>
            <p:nvGrpSpPr>
              <p:cNvPr id="16" name="Group 42"/>
              <p:cNvGrpSpPr/>
              <p:nvPr/>
            </p:nvGrpSpPr>
            <p:grpSpPr>
              <a:xfrm>
                <a:off x="5143500" y="3018790"/>
                <a:ext cx="361950" cy="177800"/>
                <a:chOff x="5143500" y="3016250"/>
                <a:chExt cx="361950" cy="177800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143500" y="30162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143500" y="31051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5143500" y="3194050"/>
                  <a:ext cx="361950" cy="0"/>
                </a:xfrm>
                <a:prstGeom prst="line">
                  <a:avLst/>
                </a:prstGeom>
                <a:ln w="34925">
                  <a:solidFill>
                    <a:srgbClr val="6699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Group 47"/>
          <p:cNvGrpSpPr/>
          <p:nvPr/>
        </p:nvGrpSpPr>
        <p:grpSpPr>
          <a:xfrm>
            <a:off x="1260094" y="1856013"/>
            <a:ext cx="1871726" cy="1644014"/>
            <a:chOff x="1201674" y="2208594"/>
            <a:chExt cx="1871726" cy="1644014"/>
          </a:xfrm>
        </p:grpSpPr>
        <p:cxnSp>
          <p:nvCxnSpPr>
            <p:cNvPr id="17" name="Straight Connector 16"/>
            <p:cNvCxnSpPr/>
            <p:nvPr/>
          </p:nvCxnSpPr>
          <p:spPr>
            <a:xfrm rot="1320000">
              <a:off x="1276720" y="2711262"/>
              <a:ext cx="310896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2700000">
              <a:off x="1518068" y="2364042"/>
              <a:ext cx="310896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20280000">
              <a:off x="1276720" y="3502472"/>
              <a:ext cx="310896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8900000">
              <a:off x="1518068" y="3852608"/>
              <a:ext cx="310896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12"/>
            <p:cNvGrpSpPr/>
            <p:nvPr/>
          </p:nvGrpSpPr>
          <p:grpSpPr>
            <a:xfrm>
              <a:off x="1793240" y="2468880"/>
              <a:ext cx="1280160" cy="1280160"/>
              <a:chOff x="914400" y="2585720"/>
              <a:chExt cx="1280160" cy="1280160"/>
            </a:xfrm>
          </p:grpSpPr>
          <p:sp>
            <p:nvSpPr>
              <p:cNvPr id="54" name="Chord 53"/>
              <p:cNvSpPr/>
              <p:nvPr/>
            </p:nvSpPr>
            <p:spPr>
              <a:xfrm>
                <a:off x="914400" y="2585720"/>
                <a:ext cx="1280160" cy="128016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55" name="Chord 54"/>
              <p:cNvSpPr/>
              <p:nvPr/>
            </p:nvSpPr>
            <p:spPr>
              <a:xfrm>
                <a:off x="1005840" y="2677160"/>
                <a:ext cx="1097280" cy="109728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rgbClr val="6699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11" name="Chord 10"/>
              <p:cNvSpPr/>
              <p:nvPr/>
            </p:nvSpPr>
            <p:spPr>
              <a:xfrm>
                <a:off x="1097280" y="2768600"/>
                <a:ext cx="914400" cy="91440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50" name="Chord 49"/>
              <p:cNvSpPr/>
              <p:nvPr/>
            </p:nvSpPr>
            <p:spPr>
              <a:xfrm>
                <a:off x="1188720" y="2860040"/>
                <a:ext cx="731520" cy="73152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rgbClr val="6699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51" name="Chord 50"/>
              <p:cNvSpPr/>
              <p:nvPr/>
            </p:nvSpPr>
            <p:spPr>
              <a:xfrm>
                <a:off x="1280160" y="2951480"/>
                <a:ext cx="548640" cy="54864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52" name="Chord 51"/>
              <p:cNvSpPr/>
              <p:nvPr/>
            </p:nvSpPr>
            <p:spPr>
              <a:xfrm>
                <a:off x="1371600" y="3042920"/>
                <a:ext cx="365760" cy="36576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rgbClr val="6699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  <p:sp>
            <p:nvSpPr>
              <p:cNvPr id="53" name="Chord 52"/>
              <p:cNvSpPr/>
              <p:nvPr/>
            </p:nvSpPr>
            <p:spPr>
              <a:xfrm>
                <a:off x="1463040" y="3134360"/>
                <a:ext cx="182880" cy="182880"/>
              </a:xfrm>
              <a:prstGeom prst="chord">
                <a:avLst>
                  <a:gd name="adj1" fmla="val 5372727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08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Candara" pitchFamily="34" charset="0"/>
                </a:endParaRPr>
              </a:p>
            </p:txBody>
          </p:sp>
        </p:grpSp>
        <p:cxnSp>
          <p:nvCxnSpPr>
            <p:cNvPr id="67" name="Straight Connector 66"/>
            <p:cNvCxnSpPr/>
            <p:nvPr/>
          </p:nvCxnSpPr>
          <p:spPr>
            <a:xfrm>
              <a:off x="1201674" y="3107741"/>
              <a:ext cx="310896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5"/>
          <p:cNvGrpSpPr/>
          <p:nvPr/>
        </p:nvGrpSpPr>
        <p:grpSpPr>
          <a:xfrm>
            <a:off x="2827066" y="1547086"/>
            <a:ext cx="340363" cy="2463800"/>
            <a:chOff x="2827017" y="2171700"/>
            <a:chExt cx="340363" cy="2463800"/>
          </a:xfrm>
          <a:solidFill>
            <a:srgbClr val="CC9933"/>
          </a:solidFill>
        </p:grpSpPr>
        <p:sp>
          <p:nvSpPr>
            <p:cNvPr id="49" name="Rectangle 48"/>
            <p:cNvSpPr/>
            <p:nvPr/>
          </p:nvSpPr>
          <p:spPr>
            <a:xfrm flipH="1">
              <a:off x="2827017" y="2171700"/>
              <a:ext cx="157481" cy="246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2827017" y="2171700"/>
              <a:ext cx="340363" cy="8636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2827017" y="4549140"/>
              <a:ext cx="340363" cy="8636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grpSp>
        <p:nvGrpSpPr>
          <p:cNvPr id="23" name="Group 72"/>
          <p:cNvGrpSpPr/>
          <p:nvPr/>
        </p:nvGrpSpPr>
        <p:grpSpPr>
          <a:xfrm flipH="1">
            <a:off x="8100345" y="1547086"/>
            <a:ext cx="340363" cy="2463800"/>
            <a:chOff x="2827017" y="2171700"/>
            <a:chExt cx="340363" cy="2463800"/>
          </a:xfrm>
          <a:solidFill>
            <a:srgbClr val="CC9933"/>
          </a:solidFill>
        </p:grpSpPr>
        <p:sp>
          <p:nvSpPr>
            <p:cNvPr id="74" name="Rectangle 73"/>
            <p:cNvSpPr/>
            <p:nvPr/>
          </p:nvSpPr>
          <p:spPr>
            <a:xfrm flipH="1">
              <a:off x="2827017" y="2171700"/>
              <a:ext cx="157481" cy="246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2827017" y="2171700"/>
              <a:ext cx="340363" cy="8636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2827017" y="4549140"/>
              <a:ext cx="340363" cy="8636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grpSp>
        <p:nvGrpSpPr>
          <p:cNvPr id="25" name="Group 57"/>
          <p:cNvGrpSpPr/>
          <p:nvPr/>
        </p:nvGrpSpPr>
        <p:grpSpPr>
          <a:xfrm>
            <a:off x="4765038" y="3067534"/>
            <a:ext cx="91440" cy="297937"/>
            <a:chOff x="4718049" y="3896873"/>
            <a:chExt cx="91440" cy="297937"/>
          </a:xfrm>
        </p:grpSpPr>
        <p:sp>
          <p:nvSpPr>
            <p:cNvPr id="57" name="Oval 56"/>
            <p:cNvSpPr/>
            <p:nvPr/>
          </p:nvSpPr>
          <p:spPr>
            <a:xfrm>
              <a:off x="4718049" y="3896873"/>
              <a:ext cx="91440" cy="91440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4718049" y="4103370"/>
              <a:ext cx="91440" cy="91440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grpSp>
        <p:nvGrpSpPr>
          <p:cNvPr id="29" name="Group 79"/>
          <p:cNvGrpSpPr/>
          <p:nvPr/>
        </p:nvGrpSpPr>
        <p:grpSpPr>
          <a:xfrm>
            <a:off x="7570863" y="3714222"/>
            <a:ext cx="91440" cy="297937"/>
            <a:chOff x="4718049" y="3896873"/>
            <a:chExt cx="91440" cy="297937"/>
          </a:xfrm>
        </p:grpSpPr>
        <p:sp>
          <p:nvSpPr>
            <p:cNvPr id="81" name="Oval 80"/>
            <p:cNvSpPr/>
            <p:nvPr/>
          </p:nvSpPr>
          <p:spPr>
            <a:xfrm>
              <a:off x="4718049" y="3896873"/>
              <a:ext cx="91440" cy="91440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4718049" y="4103370"/>
              <a:ext cx="91440" cy="91440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086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153400" y="762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Rectangle 72"/>
          <p:cNvSpPr/>
          <p:nvPr/>
        </p:nvSpPr>
        <p:spPr>
          <a:xfrm>
            <a:off x="609600" y="6304012"/>
            <a:ext cx="8077200" cy="323016"/>
          </a:xfrm>
          <a:prstGeom prst="rect">
            <a:avLst/>
          </a:prstGeom>
        </p:spPr>
        <p:txBody>
          <a:bodyPr wrap="square" lIns="91291" tIns="45646" rIns="91291" bIns="45646">
            <a:spAutoFit/>
          </a:bodyPr>
          <a:lstStyle/>
          <a:p>
            <a:pPr defTabSz="450865" fontAlgn="base">
              <a:lnSpc>
                <a:spcPts val="18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50000"/>
                </a:prstClr>
              </a:buClr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* Requires  </a:t>
            </a:r>
            <a:r>
              <a:rPr 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VMWare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 </a:t>
            </a:r>
            <a:r>
              <a:rPr 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ESXi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 5.0, </a:t>
            </a:r>
            <a:r>
              <a:rPr 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vCenter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 V5.5, Citrix </a:t>
            </a:r>
            <a:r>
              <a:rPr 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XenServer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 6.2, IBM </a:t>
            </a:r>
            <a:r>
              <a:rPr 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PureApplication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ndara" pitchFamily="34" charset="0"/>
                <a:cs typeface="Helvetica Neue Light"/>
              </a:rPr>
              <a:t> System W1500 1.1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ndara" pitchFamily="34" charset="0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30344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1828800"/>
            <a:ext cx="5929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Can I do the following with API Management tool?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Design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Secure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Control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Publish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Monitor &amp; manage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Provide self services</a:t>
            </a:r>
          </a:p>
          <a:p>
            <a:endParaRPr lang="en-US" b="1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-26066" y="16764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17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69E77-4165-435A-97F6-B2E0EFE20E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1752600"/>
            <a:ext cx="5306132" cy="769377"/>
          </a:xfrm>
          <a:prstGeom prst="rect">
            <a:avLst/>
          </a:prstGeom>
          <a:noFill/>
        </p:spPr>
        <p:txBody>
          <a:bodyPr wrap="none" lIns="91376" tIns="45688" rIns="91376" bIns="45688" rtlCol="0">
            <a:spAutoFit/>
          </a:bodyPr>
          <a:lstStyle/>
          <a:p>
            <a:r>
              <a:rPr lang="en-US" sz="4400" dirty="0" smtClean="0">
                <a:latin typeface="Candara" pitchFamily="34" charset="0"/>
              </a:rPr>
              <a:t>App Developer Portal</a:t>
            </a:r>
            <a:endParaRPr lang="en-US" sz="4400" dirty="0">
              <a:latin typeface="Candara" pitchFamily="34" charset="0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-26066" y="16764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7"/>
            <a:ext cx="8678298" cy="830932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All-new </a:t>
            </a:r>
            <a:r>
              <a:rPr lang="en-US" sz="2400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advanced developer portal,</a:t>
            </a:r>
          </a:p>
          <a:p>
            <a:pPr defTabSz="456880"/>
            <a:r>
              <a:rPr lang="en-US" sz="2400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based on a content management system</a:t>
            </a:r>
            <a:endParaRPr lang="en-US" sz="2400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2100" y="1"/>
            <a:ext cx="5600700" cy="575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0"/>
            <a:ext cx="5334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5562600"/>
            <a:ext cx="76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1600" y="5181600"/>
            <a:ext cx="990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chemeClr val="tx1"/>
                </a:solidFill>
              </a:rPr>
              <a:t>@</a:t>
            </a:r>
            <a:r>
              <a:rPr lang="en-US" sz="1000" dirty="0" err="1" smtClean="0">
                <a:solidFill>
                  <a:schemeClr val="tx1"/>
                </a:solidFill>
              </a:rPr>
              <a:t>acmedev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48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8"/>
            <a:ext cx="8678298" cy="830997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Self-service </a:t>
            </a:r>
            <a:b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</a:br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developer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25508830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2"/>
            <a:ext cx="9144000" cy="58332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5"/>
            <a:ext cx="8678298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API detail</a:t>
            </a:r>
          </a:p>
        </p:txBody>
      </p:sp>
    </p:spTree>
    <p:extLst>
      <p:ext uri="{BB962C8B-B14F-4D97-AF65-F5344CB8AC3E}">
        <p14:creationId xmlns:p14="http://schemas.microsoft.com/office/powerpoint/2010/main" val="31667411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9278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5"/>
            <a:ext cx="8678298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760218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5"/>
            <a:ext cx="8678298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Browsing APIs</a:t>
            </a:r>
          </a:p>
        </p:txBody>
      </p:sp>
    </p:spTree>
    <p:extLst>
      <p:ext uri="{BB962C8B-B14F-4D97-AF65-F5344CB8AC3E}">
        <p14:creationId xmlns:p14="http://schemas.microsoft.com/office/powerpoint/2010/main" val="40081304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8"/>
            <a:ext cx="8678298" cy="830997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App registration and </a:t>
            </a:r>
            <a:b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</a:br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subscription detail</a:t>
            </a:r>
          </a:p>
        </p:txBody>
      </p:sp>
    </p:spTree>
    <p:extLst>
      <p:ext uri="{BB962C8B-B14F-4D97-AF65-F5344CB8AC3E}">
        <p14:creationId xmlns:p14="http://schemas.microsoft.com/office/powerpoint/2010/main" val="32739605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ctrTitle"/>
          </p:nvPr>
        </p:nvSpPr>
        <p:spPr>
          <a:xfrm>
            <a:off x="585788" y="112713"/>
            <a:ext cx="7948612" cy="633412"/>
          </a:xfrm>
        </p:spPr>
        <p:txBody>
          <a:bodyPr/>
          <a:lstStyle/>
          <a:p>
            <a:pPr algn="l">
              <a:defRPr/>
            </a:pPr>
            <a:r>
              <a:rPr lang="en-US" dirty="0">
                <a:latin typeface="Arial" charset="0"/>
                <a:cs typeface="Arial" charset="0"/>
              </a:rPr>
              <a:t>When you complete viewing this video, you should be able to: 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4448175" y="1601788"/>
            <a:ext cx="3978275" cy="3786187"/>
          </a:xfrm>
        </p:spPr>
        <p:txBody>
          <a:bodyPr/>
          <a:lstStyle/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Explain API’s</a:t>
            </a: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Explain what the API economy is</a:t>
            </a:r>
          </a:p>
          <a:p>
            <a:pPr marL="231775" indent="-231775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Explain what API Management is</a:t>
            </a: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481013" y="1503363"/>
            <a:ext cx="3687762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11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6"/>
            <a:ext cx="9144000" cy="59751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6145" y="5871595"/>
            <a:ext cx="4070361" cy="461665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03" y="5850775"/>
            <a:ext cx="8678298" cy="461600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Built-in </a:t>
            </a:r>
            <a:r>
              <a:rPr lang="en-US" sz="2400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collaboration </a:t>
            </a:r>
            <a:r>
              <a:rPr lang="en-US" sz="2400" dirty="0">
                <a:solidFill>
                  <a:prstClr val="white"/>
                </a:solidFill>
                <a:latin typeface="Helvetica Neue Light"/>
                <a:cs typeface="Helvetica Neue Ligh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74419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905000"/>
            <a:ext cx="6737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Does the API Management tool provide a?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Portal to register for access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Browse for existing APIs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Subscribe to use Consume API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Collaborate with other API Consumers and Providers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Create you API auto magically?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733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3124199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69E77-4165-435A-97F6-B2E0EFE20E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33400"/>
            <a:ext cx="7924800" cy="5333996"/>
          </a:xfrm>
          <a:prstGeom prst="rect">
            <a:avLst/>
          </a:prstGeom>
          <a:solidFill>
            <a:schemeClr val="bg1"/>
          </a:solidFill>
        </p:spPr>
        <p:txBody>
          <a:bodyPr wrap="square" lIns="91376" tIns="45688" rIns="91376" bIns="45688" rtlCol="0">
            <a:noAutofit/>
          </a:bodyPr>
          <a:lstStyle/>
          <a:p>
            <a:endParaRPr lang="en-US" sz="4400" dirty="0" smtClean="0">
              <a:latin typeface="Candara" pitchFamily="34" charset="0"/>
            </a:endParaRPr>
          </a:p>
          <a:p>
            <a:endParaRPr lang="en-US" sz="4400" dirty="0" smtClean="0">
              <a:latin typeface="Candara" pitchFamily="34" charset="0"/>
            </a:endParaRPr>
          </a:p>
          <a:p>
            <a:r>
              <a:rPr lang="en-US" sz="4400" dirty="0" smtClean="0">
                <a:latin typeface="Candara" pitchFamily="34" charset="0"/>
              </a:rPr>
              <a:t>API Manager console</a:t>
            </a:r>
            <a:endParaRPr lang="en-US" sz="4400" dirty="0">
              <a:latin typeface="Candara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419600" y="990600"/>
            <a:ext cx="4724400" cy="2335306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>
                <a:latin typeface="Candara" pitchFamily="34" charset="0"/>
                <a:ea typeface="MS PGothic" charset="0"/>
              </a:rPr>
              <a:t>Intuitively </a:t>
            </a:r>
            <a:r>
              <a:rPr lang="en-US" sz="1800" b="1" dirty="0" smtClean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define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 REST or SOAP APIs by importing </a:t>
            </a:r>
            <a:r>
              <a:rPr lang="en-US" sz="1800" b="1" dirty="0" smtClean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Swagger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 2.0 or </a:t>
            </a:r>
            <a:r>
              <a:rPr lang="en-US" sz="1800" b="1" dirty="0" smtClean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WSDL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 files</a:t>
            </a:r>
          </a:p>
          <a:p>
            <a:pPr eaLnBrk="1" hangingPunct="1">
              <a:defRPr/>
            </a:pPr>
            <a:r>
              <a:rPr lang="en-US" sz="1800" dirty="0" smtClean="0">
                <a:latin typeface="Candara" pitchFamily="34" charset="0"/>
                <a:ea typeface="MS PGothic" charset="0"/>
              </a:rPr>
              <a:t>Or </a:t>
            </a:r>
            <a:r>
              <a:rPr lang="en-US" sz="1800" b="1" dirty="0" smtClean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discover 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from System z or service registry (WSRR) </a:t>
            </a:r>
          </a:p>
          <a:p>
            <a:pPr eaLnBrk="1" hangingPunct="1">
              <a:defRPr/>
            </a:pPr>
            <a:r>
              <a:rPr lang="en-US" sz="1800" dirty="0" smtClean="0">
                <a:latin typeface="Candara" pitchFamily="34" charset="0"/>
                <a:ea typeface="MS PGothic" charset="0"/>
              </a:rPr>
              <a:t>Or rapidly </a:t>
            </a:r>
            <a:r>
              <a:rPr lang="en-US" sz="1800" b="1" dirty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assemble</a:t>
            </a:r>
            <a:r>
              <a:rPr lang="en-US" sz="1800" dirty="0">
                <a:latin typeface="Candara" pitchFamily="34" charset="0"/>
                <a:ea typeface="MS PGothic" charset="0"/>
              </a:rPr>
              <a:t> APIs via 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configuration, </a:t>
            </a:r>
            <a:r>
              <a:rPr lang="en-US" sz="1800" dirty="0">
                <a:latin typeface="Candara" pitchFamily="34" charset="0"/>
                <a:ea typeface="MS PGothic" charset="0"/>
              </a:rPr>
              <a:t>not </a:t>
            </a:r>
            <a:r>
              <a:rPr lang="en-US" sz="1800" dirty="0" smtClean="0">
                <a:latin typeface="Candara" pitchFamily="34" charset="0"/>
                <a:ea typeface="MS PGothic" charset="0"/>
              </a:rPr>
              <a:t>coding</a:t>
            </a:r>
          </a:p>
          <a:p>
            <a:pPr eaLnBrk="1" hangingPunct="1">
              <a:defRPr/>
            </a:pPr>
            <a:r>
              <a:rPr lang="en-US" sz="1800" dirty="0" smtClean="0">
                <a:latin typeface="Candara" pitchFamily="34" charset="0"/>
                <a:ea typeface="MS PGothic" charset="0"/>
              </a:rPr>
              <a:t>Search for, add custom tags to, and mark favorite APIs for </a:t>
            </a:r>
            <a:r>
              <a:rPr lang="en-US" sz="1800" b="1" dirty="0" smtClean="0">
                <a:solidFill>
                  <a:srgbClr val="249DF0"/>
                </a:solidFill>
                <a:latin typeface="Candara" pitchFamily="34" charset="0"/>
                <a:ea typeface="MS PGothic" charset="0"/>
              </a:rPr>
              <a:t>easier discovery</a:t>
            </a:r>
          </a:p>
          <a:p>
            <a:pPr eaLnBrk="1" hangingPunct="1">
              <a:defRPr/>
            </a:pPr>
            <a:endParaRPr lang="en-US" sz="1800" dirty="0" smtClean="0">
              <a:latin typeface="Candara" pitchFamily="34" charset="0"/>
              <a:ea typeface="MS PGothic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6" y="1219202"/>
            <a:ext cx="3771657" cy="2913999"/>
            <a:chOff x="208426" y="1900091"/>
            <a:chExt cx="4024960" cy="3110696"/>
          </a:xfrm>
        </p:grpSpPr>
        <p:sp>
          <p:nvSpPr>
            <p:cNvPr id="25606" name="TextBox 3"/>
            <p:cNvSpPr txBox="1">
              <a:spLocks noChangeArrowheads="1"/>
            </p:cNvSpPr>
            <p:nvPr/>
          </p:nvSpPr>
          <p:spPr bwMode="auto">
            <a:xfrm>
              <a:off x="2615766" y="1972962"/>
              <a:ext cx="739347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Define</a:t>
              </a:r>
            </a:p>
          </p:txBody>
        </p:sp>
        <p:pic>
          <p:nvPicPr>
            <p:cNvPr id="27661" name="Picture 13"/>
            <p:cNvPicPr>
              <a:picLocks noChangeAspect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859077" y="2062789"/>
              <a:ext cx="2539586" cy="2707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1" name="TextBox 18"/>
            <p:cNvSpPr txBox="1">
              <a:spLocks noChangeArrowheads="1"/>
            </p:cNvSpPr>
            <p:nvPr/>
          </p:nvSpPr>
          <p:spPr bwMode="auto">
            <a:xfrm flipH="1">
              <a:off x="1471745" y="2934325"/>
              <a:ext cx="1532750" cy="689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456188"/>
              <a:r>
                <a:rPr lang="en-US" b="1" dirty="0">
                  <a:solidFill>
                    <a:srgbClr val="002C3C"/>
                  </a:solidFill>
                  <a:latin typeface="Candara" pitchFamily="34" charset="0"/>
                  <a:ea typeface="MS PGothic" pitchFamily="34" charset="-128"/>
                </a:rPr>
                <a:t>API Developer</a:t>
              </a:r>
            </a:p>
          </p:txBody>
        </p:sp>
        <p:sp>
          <p:nvSpPr>
            <p:cNvPr id="25609" name="TextBox 13"/>
            <p:cNvSpPr txBox="1">
              <a:spLocks noChangeArrowheads="1"/>
            </p:cNvSpPr>
            <p:nvPr/>
          </p:nvSpPr>
          <p:spPr bwMode="auto">
            <a:xfrm>
              <a:off x="3244282" y="2662688"/>
              <a:ext cx="989104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Assemble</a:t>
              </a:r>
            </a:p>
          </p:txBody>
        </p:sp>
        <p:sp>
          <p:nvSpPr>
            <p:cNvPr id="25610" name="TextBox 14"/>
            <p:cNvSpPr txBox="1">
              <a:spLocks noChangeArrowheads="1"/>
            </p:cNvSpPr>
            <p:nvPr/>
          </p:nvSpPr>
          <p:spPr bwMode="auto">
            <a:xfrm>
              <a:off x="3330683" y="3701515"/>
              <a:ext cx="706446" cy="3287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Meter</a:t>
              </a:r>
            </a:p>
          </p:txBody>
        </p:sp>
        <p:sp>
          <p:nvSpPr>
            <p:cNvPr id="25611" name="TextBox 15"/>
            <p:cNvSpPr txBox="1">
              <a:spLocks noChangeArrowheads="1"/>
            </p:cNvSpPr>
            <p:nvPr/>
          </p:nvSpPr>
          <p:spPr bwMode="auto">
            <a:xfrm>
              <a:off x="2570024" y="4498006"/>
              <a:ext cx="756454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Secure</a:t>
              </a:r>
            </a:p>
          </p:txBody>
        </p:sp>
        <p:sp>
          <p:nvSpPr>
            <p:cNvPr id="25612" name="TextBox 16"/>
            <p:cNvSpPr txBox="1">
              <a:spLocks noChangeArrowheads="1"/>
            </p:cNvSpPr>
            <p:nvPr/>
          </p:nvSpPr>
          <p:spPr bwMode="auto">
            <a:xfrm>
              <a:off x="665837" y="4452249"/>
              <a:ext cx="1284022" cy="55853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Deploy, </a:t>
              </a:r>
            </a:p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Test &amp; Debug</a:t>
              </a:r>
            </a:p>
          </p:txBody>
        </p:sp>
        <p:sp>
          <p:nvSpPr>
            <p:cNvPr id="25613" name="TextBox 17"/>
            <p:cNvSpPr txBox="1">
              <a:spLocks noChangeArrowheads="1"/>
            </p:cNvSpPr>
            <p:nvPr/>
          </p:nvSpPr>
          <p:spPr bwMode="auto">
            <a:xfrm>
              <a:off x="208426" y="3737099"/>
              <a:ext cx="896729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Monitor</a:t>
              </a:r>
            </a:p>
          </p:txBody>
        </p:sp>
        <p:sp>
          <p:nvSpPr>
            <p:cNvPr id="25614" name="TextBox 18"/>
            <p:cNvSpPr txBox="1">
              <a:spLocks noChangeArrowheads="1"/>
            </p:cNvSpPr>
            <p:nvPr/>
          </p:nvSpPr>
          <p:spPr bwMode="auto">
            <a:xfrm>
              <a:off x="264332" y="2701666"/>
              <a:ext cx="624733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Scale</a:t>
              </a:r>
            </a:p>
          </p:txBody>
        </p:sp>
        <p:sp>
          <p:nvSpPr>
            <p:cNvPr id="25615" name="TextBox 19"/>
            <p:cNvSpPr txBox="1">
              <a:spLocks noChangeArrowheads="1"/>
            </p:cNvSpPr>
            <p:nvPr/>
          </p:nvSpPr>
          <p:spPr bwMode="auto">
            <a:xfrm>
              <a:off x="897932" y="1900091"/>
              <a:ext cx="814206" cy="32855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451914" eaLnBrk="1" hangingPunct="1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Candara" pitchFamily="34" charset="0"/>
                  <a:ea typeface="MS PGothic" charset="0"/>
                  <a:cs typeface="MS PGothic" charset="0"/>
                </a:rPr>
                <a:t>Version</a:t>
              </a:r>
            </a:p>
          </p:txBody>
        </p:sp>
      </p:grpSp>
      <p:sp>
        <p:nvSpPr>
          <p:cNvPr id="27659" name="Slide Number Placeholder 2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9F1513E-89A8-430B-9ACA-77068B81929A}" type="slidenum">
              <a:rPr lang="en-US" smtClean="0">
                <a:latin typeface="Candara" pitchFamily="34" charset="0"/>
              </a:rPr>
              <a:pPr/>
              <a:t>33</a:t>
            </a:fld>
            <a:endParaRPr lang="en-US" dirty="0" smtClean="0">
              <a:latin typeface="Candar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12081" y="250788"/>
            <a:ext cx="8506114" cy="623327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B0F0"/>
                </a:solidFill>
                <a:latin typeface="Candara" pitchFamily="34" charset="0"/>
                <a:cs typeface="Arial" pitchFamily="34" charset="0"/>
                <a:sym typeface="Helvetica Neue"/>
              </a:rPr>
              <a:t>API Developer: Create, Secure &amp; Version APIs</a:t>
            </a:r>
            <a:r>
              <a:rPr lang="en-US" sz="2000" dirty="0" smtClean="0">
                <a:solidFill>
                  <a:srgbClr val="000000"/>
                </a:solidFill>
                <a:latin typeface="Candara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ndara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ndara" pitchFamily="34" charset="0"/>
              </a:rPr>
              <a:t>S</a:t>
            </a:r>
            <a:r>
              <a:rPr lang="en-US" sz="2000" i="1" dirty="0" smtClean="0">
                <a:solidFill>
                  <a:srgbClr val="000000"/>
                </a:solidFill>
                <a:latin typeface="Candara" pitchFamily="34" charset="0"/>
              </a:rPr>
              <a:t>imple interface accelerates iterative API development &amp; deployment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505200"/>
            <a:ext cx="5562600" cy="3022069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3" name="Oval Callout 22"/>
          <p:cNvSpPr/>
          <p:nvPr/>
        </p:nvSpPr>
        <p:spPr>
          <a:xfrm>
            <a:off x="0" y="4267200"/>
            <a:ext cx="2819400" cy="1981200"/>
          </a:xfrm>
          <a:prstGeom prst="wedgeEllipseCallout">
            <a:avLst>
              <a:gd name="adj1" fmla="val 95343"/>
              <a:gd name="adj2" fmla="val -3387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550682"/>
            <a:ext cx="1946564" cy="140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1" y="201706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87" tIns="45398" rIns="90787" bIns="45398"/>
          <a:lstStyle/>
          <a:p>
            <a:pPr defTabSz="451914" eaLnBrk="0" hangingPunct="0"/>
            <a:r>
              <a:rPr lang="en-US" altLang="en-US" sz="2800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  <a:sym typeface="Helvetica Neue"/>
              </a:rPr>
              <a:t>API Developer: Assemble New APIs Through Configuration</a:t>
            </a:r>
            <a:endParaRPr lang="en-US" altLang="en-US" sz="28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2786" y="1277476"/>
            <a:ext cx="2372669" cy="520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892" tIns="40945" rIns="81892" bIns="40945" rtlCol="0">
            <a:spAutoFit/>
          </a:bodyPr>
          <a:lstStyle/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Assemble a new API by combining multiple REST or SOAP services into  a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composite API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Provide examples 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of the request and response messages, headers and parameters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Drag and connect 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linking the request and response messages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Transform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 the message elements with a click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" y="1075781"/>
            <a:ext cx="6373089" cy="3471269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" y="4681274"/>
            <a:ext cx="2744932" cy="177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0" y="4034119"/>
            <a:ext cx="3056056" cy="2756647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470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246947" y="201706"/>
            <a:ext cx="822902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36" tIns="45471" rIns="90936" bIns="45471"/>
          <a:lstStyle/>
          <a:p>
            <a:pPr defTabSz="452652" eaLnBrk="0" hangingPunct="0"/>
            <a:r>
              <a:rPr lang="en-US" altLang="en-US" sz="2800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  <a:sym typeface="Helvetica Neue"/>
              </a:rPr>
              <a:t>API Developer: Secure the API</a:t>
            </a:r>
            <a:endParaRPr lang="en-US" altLang="en-US" sz="28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sym typeface="Helvetica Neue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650182" y="1143000"/>
            <a:ext cx="2286000" cy="406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82021" tIns="41010" rIns="82021" bIns="41010" numCol="1" anchor="t" anchorCtr="0" compatLnSpc="1">
            <a:prstTxWarp prst="textNoShape">
              <a:avLst/>
            </a:prstTxWarp>
          </a:bodyPr>
          <a:lstStyle/>
          <a:p>
            <a:pPr marL="155211" indent="-155211" defTabSz="820199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Identify application with </a:t>
            </a:r>
            <a:r>
              <a:rPr lang="en-US" sz="1600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Client ID &amp; Secret</a:t>
            </a:r>
          </a:p>
          <a:p>
            <a:pPr marL="155211" indent="-155211" defTabSz="820199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Authenticate using </a:t>
            </a:r>
            <a:r>
              <a:rPr lang="en-US" sz="1600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LDAP</a:t>
            </a: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 or </a:t>
            </a:r>
            <a:r>
              <a:rPr lang="en-US" sz="1600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Authentication URL</a:t>
            </a:r>
          </a:p>
          <a:p>
            <a:pPr marL="155211" indent="-155211" defTabSz="820199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  <a:cs typeface="Arial"/>
              </a:rPr>
              <a:t>Authorize using </a:t>
            </a:r>
            <a:r>
              <a:rPr lang="en-US" sz="1600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OAuth 2.0 </a:t>
            </a: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</a:rPr>
              <a:t>support with implicit grant type, authorization code, resource owner, client credentials </a:t>
            </a:r>
          </a:p>
          <a:p>
            <a:pPr marL="155211" indent="-155211" defTabSz="820199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sz="1600" kern="0" dirty="0" smtClean="0">
                <a:solidFill>
                  <a:srgbClr val="000000"/>
                </a:solidFill>
                <a:latin typeface="Candara" pitchFamily="34" charset="0"/>
              </a:rPr>
              <a:t>Set </a:t>
            </a:r>
            <a:r>
              <a:rPr lang="en-US" sz="1600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configuration properties</a:t>
            </a:r>
          </a:p>
          <a:p>
            <a:pPr marL="155211" indent="-155211" defTabSz="820199">
              <a:spcBef>
                <a:spcPct val="50000"/>
              </a:spcBef>
              <a:buClr>
                <a:srgbClr val="000000"/>
              </a:buClr>
              <a:defRPr/>
            </a:pPr>
            <a:endParaRPr lang="en-US" sz="1600" kern="0" dirty="0" smtClean="0">
              <a:solidFill>
                <a:srgbClr val="000000"/>
              </a:solidFill>
              <a:latin typeface="Candara" pitchFamily="34" charset="0"/>
              <a:cs typeface="Arial"/>
            </a:endParaRPr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857250"/>
            <a:ext cx="6596350" cy="432435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3048001"/>
            <a:ext cx="2153154" cy="1458913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72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5162550"/>
            <a:ext cx="6346371" cy="146685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16" name="Straight Arrow Connector 15"/>
          <p:cNvCxnSpPr/>
          <p:nvPr/>
        </p:nvCxnSpPr>
        <p:spPr>
          <a:xfrm>
            <a:off x="914400" y="3276600"/>
            <a:ext cx="23622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9295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246946" y="134471"/>
            <a:ext cx="822902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47" tIns="45477" rIns="90947" bIns="45477"/>
          <a:lstStyle/>
          <a:p>
            <a:pPr defTabSz="452705" eaLnBrk="0" hangingPunct="0"/>
            <a:r>
              <a:rPr lang="en-US" altLang="en-US" sz="2800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  <a:sym typeface="Helvetica Neue"/>
              </a:rPr>
              <a:t>API Developer: Test the API and Debug</a:t>
            </a:r>
            <a:endParaRPr lang="en-US" altLang="en-US" sz="28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sym typeface="Helvetica Neue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71230" y="990600"/>
            <a:ext cx="2450523" cy="2804608"/>
          </a:xfrm>
          <a:prstGeom prst="rect">
            <a:avLst/>
          </a:prstGeom>
        </p:spPr>
        <p:txBody>
          <a:bodyPr lIns="82030" tIns="41015" rIns="82030" bIns="41015"/>
          <a:lstStyle>
            <a:lvl1pPr marL="191420" indent="-19142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564752" indent="-1803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7583" indent="-19142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580" indent="-19142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06915" indent="-18034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15017" indent="-181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22110" indent="-181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29205" indent="-181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736297" indent="-181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0295" eaLnBrk="1" hangingPunct="1">
              <a:buClr>
                <a:srgbClr val="000000"/>
              </a:buClr>
            </a:pPr>
            <a:r>
              <a:rPr lang="en-US" altLang="en-US" sz="1600" b="1" kern="0" dirty="0" smtClean="0">
                <a:solidFill>
                  <a:srgbClr val="00B0F0"/>
                </a:solidFill>
                <a:latin typeface="Candara" pitchFamily="34" charset="0"/>
              </a:rPr>
              <a:t>Interactive test </a:t>
            </a:r>
            <a:r>
              <a:rPr lang="en-US" altLang="en-US" sz="1600" kern="0" dirty="0" smtClean="0">
                <a:solidFill>
                  <a:srgbClr val="000000"/>
                </a:solidFill>
                <a:latin typeface="Candara" pitchFamily="34" charset="0"/>
              </a:rPr>
              <a:t>of an API resource in just one click</a:t>
            </a:r>
          </a:p>
          <a:p>
            <a:pPr defTabSz="820295" eaLnBrk="1" hangingPunct="1">
              <a:buClr>
                <a:srgbClr val="000000"/>
              </a:buClr>
            </a:pPr>
            <a:r>
              <a:rPr lang="en-US" altLang="en-US" sz="1600" kern="0" dirty="0" smtClean="0">
                <a:solidFill>
                  <a:srgbClr val="000000"/>
                </a:solidFill>
                <a:latin typeface="Candara" pitchFamily="34" charset="0"/>
              </a:rPr>
              <a:t>Provide </a:t>
            </a:r>
            <a:r>
              <a:rPr lang="en-US" altLang="en-US" sz="1600" b="1" kern="0" dirty="0" smtClean="0">
                <a:solidFill>
                  <a:srgbClr val="00B0F0"/>
                </a:solidFill>
                <a:latin typeface="Candara" pitchFamily="34" charset="0"/>
              </a:rPr>
              <a:t>parameters</a:t>
            </a:r>
            <a:r>
              <a:rPr lang="en-US" altLang="en-US" sz="1600" kern="0" dirty="0" smtClean="0">
                <a:solidFill>
                  <a:srgbClr val="000000"/>
                </a:solidFill>
                <a:latin typeface="Candara" pitchFamily="34" charset="0"/>
              </a:rPr>
              <a:t> and receive response</a:t>
            </a:r>
          </a:p>
          <a:p>
            <a:pPr defTabSz="820295" eaLnBrk="1" hangingPunct="1">
              <a:buClr>
                <a:srgbClr val="000000"/>
              </a:buClr>
            </a:pPr>
            <a:r>
              <a:rPr lang="en-US" sz="1600" dirty="0" smtClean="0">
                <a:latin typeface="Candara" pitchFamily="34" charset="0"/>
              </a:rPr>
              <a:t>Allows quick, iterative develop / deploy / test cycles</a:t>
            </a:r>
          </a:p>
          <a:p>
            <a:pPr defTabSz="820295" eaLnBrk="1" hangingPunct="1">
              <a:buClr>
                <a:srgbClr val="000000"/>
              </a:buClr>
            </a:pPr>
            <a:r>
              <a:rPr lang="en-US" altLang="en-US" sz="1600" b="1" kern="0" dirty="0" smtClean="0">
                <a:solidFill>
                  <a:srgbClr val="00B0F0"/>
                </a:solidFill>
                <a:latin typeface="Candara" pitchFamily="34" charset="0"/>
              </a:rPr>
              <a:t>Debug</a:t>
            </a:r>
            <a:r>
              <a:rPr lang="en-US" sz="1600" dirty="0" smtClean="0">
                <a:latin typeface="Candara" pitchFamily="34" charset="0"/>
              </a:rPr>
              <a:t> responses from every step</a:t>
            </a:r>
          </a:p>
        </p:txBody>
      </p:sp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09600"/>
            <a:ext cx="6324599" cy="3385209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962400"/>
            <a:ext cx="6986588" cy="2723207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73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2983" y="4440237"/>
            <a:ext cx="3161017" cy="2112963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25107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905000"/>
            <a:ext cx="530145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The API Manage Console enables the use to 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Create Secure and Version APIs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Assemble APIs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Secure APIs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Test APIs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809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69E77-4165-435A-97F6-B2E0EFE20EA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2667000"/>
            <a:ext cx="6676699" cy="769377"/>
          </a:xfrm>
          <a:prstGeom prst="rect">
            <a:avLst/>
          </a:prstGeom>
          <a:noFill/>
        </p:spPr>
        <p:txBody>
          <a:bodyPr wrap="none" lIns="91376" tIns="45688" rIns="91376" bIns="45688" rtlCol="0">
            <a:spAutoFit/>
          </a:bodyPr>
          <a:lstStyle/>
          <a:p>
            <a:r>
              <a:rPr lang="en-US" sz="4400" dirty="0" smtClean="0">
                <a:latin typeface="Candara" pitchFamily="34" charset="0"/>
              </a:rPr>
              <a:t>Share APIs with developers</a:t>
            </a:r>
            <a:endParaRPr lang="en-US" sz="4400" dirty="0">
              <a:latin typeface="Candara" pitchFamily="34" charset="0"/>
            </a:endParaRP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1143000"/>
            <a:ext cx="13620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246961" y="201706"/>
            <a:ext cx="822902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87" tIns="45398" rIns="90787" bIns="45398"/>
          <a:lstStyle/>
          <a:p>
            <a:pPr defTabSz="451914" eaLnBrk="0" hangingPunct="0"/>
            <a:r>
              <a:rPr lang="en-US" altLang="en-US" sz="2800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  <a:sym typeface="Helvetica Neue"/>
              </a:rPr>
              <a:t>API Provider: “Productize” APIs using Plans</a:t>
            </a:r>
            <a:endParaRPr lang="en-US" altLang="en-US" sz="2800" dirty="0">
              <a:solidFill>
                <a:srgbClr val="00B0F0"/>
              </a:solidFill>
              <a:latin typeface="Candara" pitchFamily="34" charset="0"/>
              <a:ea typeface="MS PGothic" pitchFamily="34" charset="-128"/>
              <a:sym typeface="Helvetica Neue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477001" y="762001"/>
            <a:ext cx="2667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81892" tIns="40945" rIns="81892" bIns="40945" numCol="1" anchor="t" anchorCtr="0" compatLnSpc="1">
            <a:prstTxWarp prst="textNoShape">
              <a:avLst/>
            </a:prstTxWarp>
          </a:bodyPr>
          <a:lstStyle/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latin typeface="Candara" pitchFamily="34" charset="0"/>
              </a:rPr>
              <a:t>Plans are the enforceable contracts that contain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API resources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latin typeface="Candara" pitchFamily="34" charset="0"/>
              </a:rPr>
              <a:t>E.g. a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Free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 limited plan can be made available alongside a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Premium 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plan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Premium plan subscription could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require approval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Include multiple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APIs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 and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Resources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 per Plan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Apply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Rate Limit 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by Plan or Resource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Optionally 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reject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 calls when limit reached</a:t>
            </a:r>
          </a:p>
          <a:p>
            <a:pPr marL="154958" indent="-154958" defTabSz="818855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</a:rPr>
              <a:t>Version</a:t>
            </a:r>
            <a:r>
              <a:rPr lang="en-US" kern="0" dirty="0" smtClean="0">
                <a:solidFill>
                  <a:srgbClr val="000000"/>
                </a:solidFill>
                <a:latin typeface="Candara" pitchFamily="34" charset="0"/>
              </a:rPr>
              <a:t> your Plans</a:t>
            </a:r>
            <a:r>
              <a:rPr lang="en-US" b="1" kern="0" dirty="0" smtClean="0">
                <a:solidFill>
                  <a:srgbClr val="00B0F0"/>
                </a:solidFill>
                <a:latin typeface="Candara" pitchFamily="34" charset="0"/>
                <a:cs typeface="Arial"/>
              </a:rPr>
              <a:t> </a:t>
            </a:r>
            <a:endParaRPr lang="en-US" kern="0" dirty="0" smtClean="0">
              <a:solidFill>
                <a:srgbClr val="000000"/>
              </a:solidFill>
              <a:latin typeface="Candara" pitchFamily="34" charset="0"/>
              <a:cs typeface="Arial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85800"/>
            <a:ext cx="6400800" cy="228600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77" y="2819400"/>
            <a:ext cx="5686425" cy="3025895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5257800"/>
            <a:ext cx="4038600" cy="160020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64514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13" name="Straight Arrow Connector 75"/>
          <p:cNvCxnSpPr>
            <a:cxnSpLocks noChangeShapeType="1"/>
          </p:cNvCxnSpPr>
          <p:nvPr/>
        </p:nvCxnSpPr>
        <p:spPr bwMode="auto">
          <a:xfrm flipV="1">
            <a:off x="1312863" y="2652713"/>
            <a:ext cx="0" cy="70643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4" name="TextBox 2"/>
          <p:cNvSpPr txBox="1">
            <a:spLocks noChangeArrowheads="1"/>
          </p:cNvSpPr>
          <p:nvPr/>
        </p:nvSpPr>
        <p:spPr bwMode="auto">
          <a:xfrm>
            <a:off x="731838" y="1212850"/>
            <a:ext cx="11890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Websites</a:t>
            </a:r>
          </a:p>
        </p:txBody>
      </p:sp>
      <p:sp>
        <p:nvSpPr>
          <p:cNvPr id="64516" name="TextBox 49"/>
          <p:cNvSpPr txBox="1">
            <a:spLocks noChangeArrowheads="1"/>
          </p:cNvSpPr>
          <p:nvPr/>
        </p:nvSpPr>
        <p:spPr bwMode="auto">
          <a:xfrm>
            <a:off x="7269163" y="5649913"/>
            <a:ext cx="13668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Connected Appliances</a:t>
            </a:r>
          </a:p>
        </p:txBody>
      </p:sp>
      <p:sp>
        <p:nvSpPr>
          <p:cNvPr id="64517" name="TextBox 50"/>
          <p:cNvSpPr txBox="1">
            <a:spLocks noChangeArrowheads="1"/>
          </p:cNvSpPr>
          <p:nvPr/>
        </p:nvSpPr>
        <p:spPr bwMode="auto">
          <a:xfrm>
            <a:off x="3856038" y="1703388"/>
            <a:ext cx="13684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Partners</a:t>
            </a:r>
          </a:p>
        </p:txBody>
      </p:sp>
      <p:sp>
        <p:nvSpPr>
          <p:cNvPr id="64518" name="TextBox 51"/>
          <p:cNvSpPr txBox="1">
            <a:spLocks noChangeArrowheads="1"/>
          </p:cNvSpPr>
          <p:nvPr/>
        </p:nvSpPr>
        <p:spPr bwMode="auto">
          <a:xfrm>
            <a:off x="6637338" y="1751013"/>
            <a:ext cx="1422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Websites/Sensors</a:t>
            </a:r>
          </a:p>
        </p:txBody>
      </p:sp>
      <p:sp>
        <p:nvSpPr>
          <p:cNvPr id="64519" name="TextBox 52"/>
          <p:cNvSpPr txBox="1">
            <a:spLocks noChangeArrowheads="1"/>
          </p:cNvSpPr>
          <p:nvPr/>
        </p:nvSpPr>
        <p:spPr bwMode="auto">
          <a:xfrm>
            <a:off x="3871913" y="5780088"/>
            <a:ext cx="13684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Internet TVs</a:t>
            </a:r>
          </a:p>
        </p:txBody>
      </p:sp>
      <p:sp>
        <p:nvSpPr>
          <p:cNvPr id="64520" name="TextBox 53"/>
          <p:cNvSpPr txBox="1">
            <a:spLocks noChangeArrowheads="1"/>
          </p:cNvSpPr>
          <p:nvPr/>
        </p:nvSpPr>
        <p:spPr bwMode="auto">
          <a:xfrm>
            <a:off x="3344863" y="4470400"/>
            <a:ext cx="13684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Smartphones</a:t>
            </a:r>
          </a:p>
        </p:txBody>
      </p:sp>
      <p:sp>
        <p:nvSpPr>
          <p:cNvPr id="64521" name="TextBox 54"/>
          <p:cNvSpPr txBox="1">
            <a:spLocks noChangeArrowheads="1"/>
          </p:cNvSpPr>
          <p:nvPr/>
        </p:nvSpPr>
        <p:spPr bwMode="auto">
          <a:xfrm>
            <a:off x="5254625" y="6462713"/>
            <a:ext cx="136683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Tablets</a:t>
            </a:r>
          </a:p>
        </p:txBody>
      </p:sp>
      <p:sp>
        <p:nvSpPr>
          <p:cNvPr id="64522" name="TextBox 55"/>
          <p:cNvSpPr txBox="1">
            <a:spLocks noChangeArrowheads="1"/>
          </p:cNvSpPr>
          <p:nvPr/>
        </p:nvSpPr>
        <p:spPr bwMode="auto">
          <a:xfrm>
            <a:off x="7696200" y="3157538"/>
            <a:ext cx="1254125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Game Consoles</a:t>
            </a:r>
          </a:p>
        </p:txBody>
      </p:sp>
      <p:sp>
        <p:nvSpPr>
          <p:cNvPr id="64523" name="TextBox 56"/>
          <p:cNvSpPr txBox="1">
            <a:spLocks noChangeArrowheads="1"/>
          </p:cNvSpPr>
          <p:nvPr/>
        </p:nvSpPr>
        <p:spPr bwMode="auto">
          <a:xfrm>
            <a:off x="5254625" y="1141413"/>
            <a:ext cx="136683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Connected Cars</a:t>
            </a:r>
          </a:p>
        </p:txBody>
      </p:sp>
      <p:cxnSp>
        <p:nvCxnSpPr>
          <p:cNvPr id="64524" name="Straight Arrow Connector 4"/>
          <p:cNvCxnSpPr>
            <a:cxnSpLocks noChangeShapeType="1"/>
          </p:cNvCxnSpPr>
          <p:nvPr/>
        </p:nvCxnSpPr>
        <p:spPr bwMode="auto">
          <a:xfrm flipV="1">
            <a:off x="5943600" y="2587625"/>
            <a:ext cx="0" cy="708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5" name="Straight Arrow Connector 59"/>
          <p:cNvCxnSpPr>
            <a:cxnSpLocks noChangeShapeType="1"/>
          </p:cNvCxnSpPr>
          <p:nvPr/>
        </p:nvCxnSpPr>
        <p:spPr bwMode="auto">
          <a:xfrm>
            <a:off x="5932488" y="4371975"/>
            <a:ext cx="0" cy="8620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6" name="Straight Arrow Connector 61"/>
          <p:cNvCxnSpPr>
            <a:cxnSpLocks noChangeShapeType="1"/>
          </p:cNvCxnSpPr>
          <p:nvPr/>
        </p:nvCxnSpPr>
        <p:spPr bwMode="auto">
          <a:xfrm flipH="1">
            <a:off x="4656138" y="3932238"/>
            <a:ext cx="8302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7" name="Straight Arrow Connector 63"/>
          <p:cNvCxnSpPr>
            <a:cxnSpLocks noChangeShapeType="1"/>
          </p:cNvCxnSpPr>
          <p:nvPr/>
        </p:nvCxnSpPr>
        <p:spPr bwMode="auto">
          <a:xfrm>
            <a:off x="6407150" y="3924300"/>
            <a:ext cx="808038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8" name="Straight Arrow Connector 66"/>
          <p:cNvCxnSpPr>
            <a:cxnSpLocks noChangeShapeType="1"/>
          </p:cNvCxnSpPr>
          <p:nvPr/>
        </p:nvCxnSpPr>
        <p:spPr bwMode="auto">
          <a:xfrm flipH="1" flipV="1">
            <a:off x="5008563" y="2994025"/>
            <a:ext cx="566737" cy="46513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9" name="Straight Arrow Connector 69"/>
          <p:cNvCxnSpPr>
            <a:cxnSpLocks noChangeShapeType="1"/>
          </p:cNvCxnSpPr>
          <p:nvPr/>
        </p:nvCxnSpPr>
        <p:spPr bwMode="auto">
          <a:xfrm flipV="1">
            <a:off x="6308725" y="3028950"/>
            <a:ext cx="595313" cy="46513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30" name="Straight Arrow Connector 71"/>
          <p:cNvCxnSpPr>
            <a:cxnSpLocks noChangeShapeType="1"/>
          </p:cNvCxnSpPr>
          <p:nvPr/>
        </p:nvCxnSpPr>
        <p:spPr bwMode="auto">
          <a:xfrm flipH="1">
            <a:off x="5008563" y="4246563"/>
            <a:ext cx="609600" cy="5572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31" name="Straight Arrow Connector 73"/>
          <p:cNvCxnSpPr>
            <a:cxnSpLocks noChangeShapeType="1"/>
          </p:cNvCxnSpPr>
          <p:nvPr/>
        </p:nvCxnSpPr>
        <p:spPr bwMode="auto">
          <a:xfrm>
            <a:off x="6218238" y="4229100"/>
            <a:ext cx="685800" cy="5556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1" name="TextBox 13"/>
          <p:cNvSpPr txBox="1">
            <a:spLocks noChangeArrowheads="1"/>
          </p:cNvSpPr>
          <p:nvPr/>
        </p:nvSpPr>
        <p:spPr bwMode="auto">
          <a:xfrm>
            <a:off x="365125" y="4843463"/>
            <a:ext cx="19002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>
            <a:lvl1pPr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60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</a:rPr>
              <a:t>Millions 1993 - 2000</a:t>
            </a:r>
          </a:p>
        </p:txBody>
      </p:sp>
      <p:sp>
        <p:nvSpPr>
          <p:cNvPr id="64535" name="Right Arrow 15"/>
          <p:cNvSpPr>
            <a:spLocks noChangeArrowheads="1"/>
          </p:cNvSpPr>
          <p:nvPr/>
        </p:nvSpPr>
        <p:spPr bwMode="auto">
          <a:xfrm>
            <a:off x="2286000" y="2760850"/>
            <a:ext cx="1020330" cy="2295805"/>
          </a:xfrm>
          <a:prstGeom prst="rightArrow">
            <a:avLst>
              <a:gd name="adj1" fmla="val 100000"/>
              <a:gd name="adj2" fmla="val 74546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35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>
            <a:lvl1pPr defTabSz="1016000"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1016000"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10160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1016000"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1016000"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016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016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016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0160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200" dirty="0">
              <a:solidFill>
                <a:srgbClr val="7889FB"/>
              </a:solidFill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35" name="Picture 2" descr="C:\Mike\Connectivity Decks\API Discussion\images\Buil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2930525"/>
            <a:ext cx="1920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37" name="Picture 2" descr="C:\Mike\Connectivity Decks\API Discussion\images\Buil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2963863"/>
            <a:ext cx="191928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7" name="Oval 3"/>
          <p:cNvSpPr>
            <a:spLocks noChangeArrowheads="1"/>
          </p:cNvSpPr>
          <p:nvPr/>
        </p:nvSpPr>
        <p:spPr bwMode="auto">
          <a:xfrm>
            <a:off x="862013" y="1552575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39" name="Oval 39"/>
          <p:cNvSpPr>
            <a:spLocks noChangeArrowheads="1"/>
          </p:cNvSpPr>
          <p:nvPr/>
        </p:nvSpPr>
        <p:spPr bwMode="auto">
          <a:xfrm>
            <a:off x="4086225" y="2116138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0" name="Oval 40"/>
          <p:cNvSpPr>
            <a:spLocks noChangeArrowheads="1"/>
          </p:cNvSpPr>
          <p:nvPr/>
        </p:nvSpPr>
        <p:spPr bwMode="auto">
          <a:xfrm>
            <a:off x="5481638" y="1471613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1" name="Oval 41"/>
          <p:cNvSpPr>
            <a:spLocks noChangeArrowheads="1"/>
          </p:cNvSpPr>
          <p:nvPr/>
        </p:nvSpPr>
        <p:spPr bwMode="auto">
          <a:xfrm>
            <a:off x="6869113" y="2130425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2" name="Oval 42"/>
          <p:cNvSpPr>
            <a:spLocks noChangeArrowheads="1"/>
          </p:cNvSpPr>
          <p:nvPr/>
        </p:nvSpPr>
        <p:spPr bwMode="auto">
          <a:xfrm>
            <a:off x="6946900" y="4719638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3" name="Oval 43"/>
          <p:cNvSpPr>
            <a:spLocks noChangeArrowheads="1"/>
          </p:cNvSpPr>
          <p:nvPr/>
        </p:nvSpPr>
        <p:spPr bwMode="auto">
          <a:xfrm>
            <a:off x="7391400" y="3473450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4" name="Oval 44"/>
          <p:cNvSpPr>
            <a:spLocks noChangeArrowheads="1"/>
          </p:cNvSpPr>
          <p:nvPr/>
        </p:nvSpPr>
        <p:spPr bwMode="auto">
          <a:xfrm>
            <a:off x="3567113" y="3433763"/>
            <a:ext cx="914400" cy="912812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5" name="Oval 45"/>
          <p:cNvSpPr>
            <a:spLocks noChangeArrowheads="1"/>
          </p:cNvSpPr>
          <p:nvPr/>
        </p:nvSpPr>
        <p:spPr bwMode="auto">
          <a:xfrm>
            <a:off x="5491163" y="5405438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46" name="Oval 46"/>
          <p:cNvSpPr>
            <a:spLocks noChangeArrowheads="1"/>
          </p:cNvSpPr>
          <p:nvPr/>
        </p:nvSpPr>
        <p:spPr bwMode="auto">
          <a:xfrm>
            <a:off x="4086225" y="4746625"/>
            <a:ext cx="914400" cy="914400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09" tIns="45557" rIns="91109" bIns="45557"/>
          <a:lstStyle/>
          <a:p>
            <a:pPr defTabSz="1016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7889FB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4547" name="Picture 44" descr="pers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2286000"/>
            <a:ext cx="20161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48" name="Picture 45" descr="pers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286000"/>
            <a:ext cx="20161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49" name="Picture 28" descr="Mobile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2376488"/>
            <a:ext cx="5429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9" name="Picture 28" descr="Mobile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811338"/>
            <a:ext cx="5429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1" name="Picture 18" descr="Mobile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643313"/>
            <a:ext cx="2746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2" name="Picture 25" descr="Mobile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5597525"/>
            <a:ext cx="373063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3" name="Picture 31" descr="Mobile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5002213"/>
            <a:ext cx="61595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4" name="Picture 40" descr="Mobile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3765550"/>
            <a:ext cx="419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5" name="Picture 3" descr="C:\Mike\Connectivity Decks\API Discussion\images\Ca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776413"/>
            <a:ext cx="7096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56" name="Picture 4" descr="C:\Mike\Connectivity Decks\API Discussion\images\Appliances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851400"/>
            <a:ext cx="3937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56" name="Rectangle 1"/>
          <p:cNvSpPr>
            <a:spLocks noChangeArrowheads="1"/>
          </p:cNvSpPr>
          <p:nvPr/>
        </p:nvSpPr>
        <p:spPr bwMode="auto">
          <a:xfrm>
            <a:off x="304800" y="5334000"/>
            <a:ext cx="29718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9" tIns="45557" rIns="91109" bIns="45557"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“…in 1993 and 1994 we were deeming the web as the next place for FedEx to be.” </a:t>
            </a:r>
            <a:r>
              <a:rPr lang="en-US" sz="1100" i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1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Thomas Wicinski, VP Digital Marketing FedEx</a:t>
            </a:r>
            <a:endParaRPr lang="en-US" sz="1100" i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57" name="Title 1"/>
          <p:cNvSpPr txBox="1">
            <a:spLocks/>
          </p:cNvSpPr>
          <p:nvPr/>
        </p:nvSpPr>
        <p:spPr bwMode="auto">
          <a:xfrm>
            <a:off x="488950" y="14288"/>
            <a:ext cx="850582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82" tIns="45494" rIns="90982" bIns="45494" anchor="ctr"/>
          <a:lstStyle>
            <a:lvl1pPr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100" smtClean="0">
                <a:solidFill>
                  <a:srgbClr val="00B2EF"/>
                </a:solidFill>
                <a:cs typeface="Arial" charset="0"/>
              </a:rPr>
              <a:t>The way we reach customers is evolving</a:t>
            </a:r>
          </a:p>
        </p:txBody>
      </p:sp>
      <p:sp>
        <p:nvSpPr>
          <p:cNvPr id="38958" name="TextBox 3"/>
          <p:cNvSpPr txBox="1">
            <a:spLocks noChangeArrowheads="1"/>
          </p:cNvSpPr>
          <p:nvPr/>
        </p:nvSpPr>
        <p:spPr bwMode="auto">
          <a:xfrm>
            <a:off x="5616575" y="2352675"/>
            <a:ext cx="793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985" tIns="40991" rIns="81985" bIns="40991">
            <a:spAutoFit/>
          </a:bodyPr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APIs</a:t>
            </a:r>
          </a:p>
        </p:txBody>
      </p:sp>
      <p:sp>
        <p:nvSpPr>
          <p:cNvPr id="38959" name="TextBox 4"/>
          <p:cNvSpPr txBox="1">
            <a:spLocks noChangeArrowheads="1"/>
          </p:cNvSpPr>
          <p:nvPr/>
        </p:nvSpPr>
        <p:spPr bwMode="auto">
          <a:xfrm>
            <a:off x="5103813" y="5026025"/>
            <a:ext cx="21177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985" tIns="40991" rIns="81985" bIns="40991">
            <a:spAutoFit/>
          </a:bodyPr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Trillions 2013+</a:t>
            </a:r>
          </a:p>
        </p:txBody>
      </p:sp>
    </p:spTree>
    <p:extLst>
      <p:ext uri="{BB962C8B-B14F-4D97-AF65-F5344CB8AC3E}">
        <p14:creationId xmlns:p14="http://schemas.microsoft.com/office/powerpoint/2010/main" val="42216030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/>
      <p:bldP spid="64517" grpId="0"/>
      <p:bldP spid="64518" grpId="0"/>
      <p:bldP spid="64519" grpId="0"/>
      <p:bldP spid="64520" grpId="0"/>
      <p:bldP spid="64521" grpId="0"/>
      <p:bldP spid="64522" grpId="0"/>
      <p:bldP spid="64523" grpId="0"/>
      <p:bldP spid="64539" grpId="0" animBg="1"/>
      <p:bldP spid="64540" grpId="0" animBg="1"/>
      <p:bldP spid="64541" grpId="0" animBg="1"/>
      <p:bldP spid="64542" grpId="0" animBg="1"/>
      <p:bldP spid="64543" grpId="0" animBg="1"/>
      <p:bldP spid="64544" grpId="0" animBg="1"/>
      <p:bldP spid="64545" grpId="0" animBg="1"/>
      <p:bldP spid="645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1" name="Rectangle 2"/>
          <p:cNvSpPr txBox="1">
            <a:spLocks noChangeArrowheads="1"/>
          </p:cNvSpPr>
          <p:nvPr/>
        </p:nvSpPr>
        <p:spPr bwMode="auto">
          <a:xfrm>
            <a:off x="1" y="67235"/>
            <a:ext cx="942109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51" tIns="45429" rIns="90851" bIns="45429"/>
          <a:lstStyle/>
          <a:p>
            <a:pPr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sz="2500" dirty="0" smtClean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 </a:t>
            </a:r>
            <a:r>
              <a:rPr lang="en-US" sz="2500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Provider can publish APIs to multiple developer portals</a:t>
            </a:r>
          </a:p>
        </p:txBody>
      </p:sp>
      <p:sp>
        <p:nvSpPr>
          <p:cNvPr id="8" name="TextBox 218"/>
          <p:cNvSpPr txBox="1">
            <a:spLocks noChangeArrowheads="1"/>
          </p:cNvSpPr>
          <p:nvPr/>
        </p:nvSpPr>
        <p:spPr bwMode="auto">
          <a:xfrm>
            <a:off x="4849093" y="1049463"/>
            <a:ext cx="2780133" cy="368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748" tIns="45378" rIns="90748" bIns="45378">
            <a:spAutoFit/>
          </a:bodyPr>
          <a:lstStyle/>
          <a:p>
            <a:pPr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Multiple Developer Portals</a:t>
            </a:r>
          </a:p>
        </p:txBody>
      </p:sp>
      <p:sp>
        <p:nvSpPr>
          <p:cNvPr id="9" name="TextBox 219"/>
          <p:cNvSpPr txBox="1">
            <a:spLocks noChangeArrowheads="1"/>
          </p:cNvSpPr>
          <p:nvPr/>
        </p:nvSpPr>
        <p:spPr bwMode="auto">
          <a:xfrm>
            <a:off x="990600" y="2667000"/>
            <a:ext cx="2421659" cy="36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48" tIns="45378" rIns="90748" bIns="45378">
            <a:spAutoFit/>
          </a:bodyPr>
          <a:lstStyle/>
          <a:p>
            <a:pPr algn="ctr"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 Manager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5601" y="5203573"/>
            <a:ext cx="1039190" cy="282827"/>
          </a:xfrm>
          <a:prstGeom prst="rect">
            <a:avLst/>
          </a:prstGeom>
          <a:noFill/>
        </p:spPr>
        <p:txBody>
          <a:bodyPr wrap="none" lIns="81976" tIns="40986" rIns="81976" bIns="40986" rtlCol="0">
            <a:spAutoFit/>
          </a:bodyPr>
          <a:lstStyle/>
          <a:p>
            <a:pPr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API Provider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4910" y="2405898"/>
            <a:ext cx="1101460" cy="698326"/>
          </a:xfrm>
          <a:prstGeom prst="rect">
            <a:avLst/>
          </a:prstGeom>
          <a:noFill/>
        </p:spPr>
        <p:txBody>
          <a:bodyPr wrap="square" lIns="81976" tIns="40986" rIns="81976" bIns="40986" rtlCol="0">
            <a:spAutoFit/>
          </a:bodyPr>
          <a:lstStyle/>
          <a:p>
            <a:pPr algn="ctr"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App Developers</a:t>
            </a:r>
          </a:p>
          <a:p>
            <a:pPr algn="ctr"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In group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97252" y="5177126"/>
            <a:ext cx="1246757" cy="682937"/>
          </a:xfrm>
          <a:prstGeom prst="rect">
            <a:avLst/>
          </a:prstGeom>
          <a:noFill/>
        </p:spPr>
        <p:txBody>
          <a:bodyPr wrap="square" lIns="81976" tIns="40986" rIns="81976" bIns="40986" rtlCol="0">
            <a:spAutoFit/>
          </a:bodyPr>
          <a:lstStyle/>
          <a:p>
            <a:pPr algn="ctr"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App Developers  in group 2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433454" y="3339009"/>
            <a:ext cx="237964" cy="157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433454" y="4362822"/>
            <a:ext cx="237964" cy="2668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user_0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524000" y="4542802"/>
            <a:ext cx="680792" cy="660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user_0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287366" y="1873488"/>
            <a:ext cx="495729" cy="481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 descr="user_0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78998" y="1748118"/>
            <a:ext cx="495729" cy="481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 descr="user_0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287366" y="4695971"/>
            <a:ext cx="495729" cy="481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 descr="user_0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78998" y="4570601"/>
            <a:ext cx="495729" cy="481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228600" y="5715000"/>
            <a:ext cx="4248851" cy="636780"/>
          </a:xfrm>
          <a:prstGeom prst="rect">
            <a:avLst/>
          </a:prstGeom>
        </p:spPr>
        <p:txBody>
          <a:bodyPr wrap="square" lIns="81985" tIns="40991" rIns="81985" bIns="40991">
            <a:spAutoFit/>
          </a:bodyPr>
          <a:lstStyle/>
          <a:p>
            <a:pPr defTabSz="452124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Securely share </a:t>
            </a:r>
            <a:r>
              <a:rPr lang="en-US" altLang="en-US" dirty="0" smtClean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Plans of API resources with select </a:t>
            </a:r>
            <a:r>
              <a:rPr lang="en-US" altLang="en-US" dirty="0">
                <a:solidFill>
                  <a:prstClr val="black"/>
                </a:solidFill>
                <a:latin typeface="Candara" pitchFamily="34" charset="0"/>
                <a:cs typeface="Arial" pitchFamily="34" charset="0"/>
              </a:rPr>
              <a:t>developer communities</a:t>
            </a:r>
            <a:endParaRPr lang="en-US" altLang="en-US" dirty="0">
              <a:solidFill>
                <a:prstClr val="black"/>
              </a:solidFill>
              <a:latin typeface="Candara" pitchFamily="34" charset="0"/>
              <a:ea typeface="MS PGothic" pitchFamily="34" charset="-128"/>
              <a:cs typeface="Arial" pitchFamily="34" charset="0"/>
              <a:sym typeface="Helvetica Neu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18364" y="4066871"/>
            <a:ext cx="2778128" cy="2519201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25" name="Group 24"/>
          <p:cNvGrpSpPr/>
          <p:nvPr/>
        </p:nvGrpSpPr>
        <p:grpSpPr>
          <a:xfrm>
            <a:off x="4953000" y="1447800"/>
            <a:ext cx="2667000" cy="2209800"/>
            <a:chOff x="0" y="0"/>
            <a:chExt cx="9144000" cy="685800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effectLst>
              <a:outerShdw blurRad="292100" dist="139700" dir="2700000" algn="tl" rotWithShape="0">
                <a:srgbClr val="000000">
                  <a:alpha val="64000"/>
                </a:srgb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1406769" y="1752600"/>
              <a:ext cx="6564923" cy="533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>
                      <a:lumMod val="85000"/>
                    </a:schemeClr>
                  </a:solidFill>
                  <a:latin typeface="Helvetica Neue Light"/>
                </a:rPr>
                <a:t>Welcome to the API Portal</a:t>
              </a:r>
              <a:endParaRPr lang="en-US" sz="900" dirty="0">
                <a:solidFill>
                  <a:schemeClr val="bg1">
                    <a:lumMod val="85000"/>
                  </a:schemeClr>
                </a:solidFill>
                <a:latin typeface="Helvetica Neue Light"/>
              </a:endParaRPr>
            </a:p>
          </p:txBody>
        </p:sp>
      </p:grp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00400"/>
            <a:ext cx="4062846" cy="1295400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0" y="3657600"/>
            <a:ext cx="533400" cy="503237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64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55978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905000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With the API Management Tools a API Product Owner;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Productize APIs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Publish to multiple API Communities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010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1" y="4"/>
            <a:ext cx="9144001" cy="59697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746666"/>
            <a:ext cx="9144000" cy="1111334"/>
          </a:xfrm>
          <a:prstGeom prst="rect">
            <a:avLst/>
          </a:prstGeom>
          <a:solidFill>
            <a:srgbClr val="4F81BD">
              <a:lumMod val="75000"/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91376" tIns="45688" rIns="91376" bIns="45688" rtlCol="0" anchor="ctr"/>
          <a:lstStyle/>
          <a:p>
            <a:pPr algn="ctr" defTabSz="456880">
              <a:defRPr/>
            </a:pPr>
            <a:endParaRPr lang="en-US" kern="0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03" y="5850777"/>
            <a:ext cx="8678298" cy="461600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347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API Management comes to </a:t>
            </a:r>
            <a:r>
              <a:rPr lang="en-US" sz="24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Bluemix</a:t>
            </a:r>
            <a:endParaRPr lang="en-US" sz="2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93232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33917" y="962564"/>
            <a:ext cx="1295400" cy="1339314"/>
          </a:xfrm>
          <a:prstGeom prst="rect">
            <a:avLst/>
          </a:prstGeom>
        </p:spPr>
      </p:pic>
      <p:sp>
        <p:nvSpPr>
          <p:cNvPr id="11268" name="TextBox 57"/>
          <p:cNvSpPr txBox="1">
            <a:spLocks noChangeArrowheads="1"/>
          </p:cNvSpPr>
          <p:nvPr/>
        </p:nvSpPr>
        <p:spPr bwMode="auto">
          <a:xfrm>
            <a:off x="1676406" y="1047366"/>
            <a:ext cx="7115175" cy="123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243" tIns="32123" rIns="64243" bIns="32123">
            <a:spAutoFit/>
          </a:bodyPr>
          <a:lstStyle/>
          <a:p>
            <a:pPr defTabSz="456880"/>
            <a:r>
              <a:rPr lang="en-US" altLang="en-US" sz="2000" b="1" dirty="0" smtClean="0">
                <a:solidFill>
                  <a:prstClr val="black"/>
                </a:solidFill>
              </a:rPr>
              <a:t>IBM API Management on </a:t>
            </a:r>
            <a:r>
              <a:rPr lang="en-US" altLang="en-US" sz="2000" b="1" dirty="0" err="1" smtClean="0">
                <a:solidFill>
                  <a:prstClr val="black"/>
                </a:solidFill>
              </a:rPr>
              <a:t>Bluemix</a:t>
            </a:r>
            <a:endParaRPr lang="en-US" altLang="en-US" sz="2000" b="1" dirty="0" smtClean="0">
              <a:solidFill>
                <a:prstClr val="black"/>
              </a:solidFill>
            </a:endParaRPr>
          </a:p>
          <a:p>
            <a:pPr defTabSz="456880"/>
            <a:r>
              <a:rPr lang="en-US" sz="1400" i="1" dirty="0">
                <a:solidFill>
                  <a:prstClr val="black"/>
                </a:solidFill>
              </a:rPr>
              <a:t>Enterprise API Management </a:t>
            </a:r>
            <a:r>
              <a:rPr lang="en-US" sz="1400" i="1" dirty="0" smtClean="0">
                <a:solidFill>
                  <a:prstClr val="black"/>
                </a:solidFill>
              </a:rPr>
              <a:t>for </a:t>
            </a:r>
            <a:r>
              <a:rPr lang="en-US" sz="1400" i="1" dirty="0">
                <a:solidFill>
                  <a:prstClr val="black"/>
                </a:solidFill>
              </a:rPr>
              <a:t>all of your </a:t>
            </a:r>
            <a:r>
              <a:rPr lang="en-US" sz="1400" i="1" dirty="0" err="1">
                <a:solidFill>
                  <a:prstClr val="black"/>
                </a:solidFill>
              </a:rPr>
              <a:t>Bluemix</a:t>
            </a:r>
            <a:r>
              <a:rPr lang="en-US" sz="1400" i="1" dirty="0">
                <a:solidFill>
                  <a:prstClr val="black"/>
                </a:solidFill>
              </a:rPr>
              <a:t> APIs</a:t>
            </a:r>
            <a:endParaRPr lang="en-US" altLang="en-US" sz="1400" i="1" dirty="0" smtClean="0">
              <a:solidFill>
                <a:prstClr val="black"/>
              </a:solidFill>
            </a:endParaRPr>
          </a:p>
          <a:p>
            <a:pPr defTabSz="456880"/>
            <a:endParaRPr lang="en-US" altLang="en-US" sz="1400" i="1" dirty="0" smtClean="0">
              <a:solidFill>
                <a:prstClr val="black"/>
              </a:solidFill>
            </a:endParaRPr>
          </a:p>
          <a:p>
            <a:pPr defTabSz="456880"/>
            <a:r>
              <a:rPr lang="en-US" altLang="en-US" sz="1400" b="1" dirty="0" smtClean="0">
                <a:solidFill>
                  <a:prstClr val="black"/>
                </a:solidFill>
              </a:rPr>
              <a:t>Value:  </a:t>
            </a:r>
            <a:r>
              <a:rPr lang="en-US" sz="1400" dirty="0" smtClean="0">
                <a:solidFill>
                  <a:prstClr val="black"/>
                </a:solidFill>
              </a:rPr>
              <a:t>Secure, Control, </a:t>
            </a:r>
            <a:r>
              <a:rPr lang="en-US" sz="1400" dirty="0">
                <a:solidFill>
                  <a:prstClr val="black"/>
                </a:solidFill>
              </a:rPr>
              <a:t>P</a:t>
            </a:r>
            <a:r>
              <a:rPr lang="en-US" sz="1400" dirty="0" smtClean="0">
                <a:solidFill>
                  <a:prstClr val="black"/>
                </a:solidFill>
              </a:rPr>
              <a:t>ublish, Analyze and Manage your APIs.  Discover APIs from on premise sources.</a:t>
            </a:r>
            <a:endParaRPr lang="en-US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37" name="Shape 81"/>
          <p:cNvSpPr/>
          <p:nvPr/>
        </p:nvSpPr>
        <p:spPr bwMode="auto">
          <a:xfrm>
            <a:off x="291779" y="3046047"/>
            <a:ext cx="229672" cy="419803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26771" tIns="26771" rIns="26771" bIns="26771" anchor="ctr">
            <a:spAutoFit/>
          </a:bodyPr>
          <a:lstStyle>
            <a:lvl1pPr algn="l">
              <a:defRPr sz="3900" b="1">
                <a:solidFill>
                  <a:srgbClr val="D41D03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45688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2400" b="0" kern="0" dirty="0" smtClean="0">
                <a:solidFill>
                  <a:prstClr val="white"/>
                </a:solidFill>
                <a:effectLst/>
              </a:rPr>
              <a:t>2</a:t>
            </a:r>
            <a:endParaRPr sz="2400" b="0" kern="0" dirty="0">
              <a:solidFill>
                <a:prstClr val="white"/>
              </a:solidFill>
              <a:effectLst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rot="5400000">
            <a:off x="2628503" y="4457307"/>
            <a:ext cx="3886200" cy="794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28600" y="2362203"/>
            <a:ext cx="4191000" cy="4139530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pPr defTabSz="456880"/>
            <a:r>
              <a:rPr lang="en-US" sz="1400" b="1" dirty="0" smtClean="0">
                <a:solidFill>
                  <a:prstClr val="black"/>
                </a:solidFill>
              </a:rPr>
              <a:t>Key Capabilities:</a:t>
            </a:r>
          </a:p>
          <a:p>
            <a:pPr defTabSz="456880"/>
            <a:endParaRPr lang="en-US" sz="800" dirty="0" smtClean="0">
              <a:solidFill>
                <a:prstClr val="black"/>
              </a:solidFill>
            </a:endParaRPr>
          </a:p>
          <a:p>
            <a:pPr marL="234786" indent="-234786" defTabSz="456880">
              <a:buFont typeface="Arial" pitchFamily="34" charset="0"/>
              <a:buChar char="•"/>
            </a:pPr>
            <a:r>
              <a:rPr lang="en-US" sz="1400" u="sng" dirty="0" smtClean="0">
                <a:solidFill>
                  <a:prstClr val="black"/>
                </a:solidFill>
              </a:rPr>
              <a:t>Manage your APIs</a:t>
            </a:r>
            <a:r>
              <a:rPr lang="en-US" sz="1400" dirty="0" smtClean="0">
                <a:solidFill>
                  <a:prstClr val="black"/>
                </a:solidFill>
              </a:rPr>
              <a:t>–  Manage your </a:t>
            </a:r>
            <a:r>
              <a:rPr lang="en-US" sz="1400" dirty="0" err="1" smtClean="0">
                <a:solidFill>
                  <a:prstClr val="black"/>
                </a:solidFill>
              </a:rPr>
              <a:t>Bluemix</a:t>
            </a:r>
            <a:r>
              <a:rPr lang="en-US" sz="1400" dirty="0" smtClean="0">
                <a:solidFill>
                  <a:prstClr val="black"/>
                </a:solidFill>
              </a:rPr>
              <a:t> APIs to allow secure, governed and monitored usage</a:t>
            </a:r>
          </a:p>
          <a:p>
            <a:pPr marL="234786" indent="-234786" defTabSz="456880">
              <a:buFont typeface="Arial" pitchFamily="34" charset="0"/>
              <a:buChar char="•"/>
            </a:pPr>
            <a:endParaRPr lang="en-US" sz="1400" dirty="0" smtClean="0">
              <a:solidFill>
                <a:prstClr val="black"/>
              </a:solidFill>
            </a:endParaRPr>
          </a:p>
          <a:p>
            <a:pPr marL="171330" indent="-171330" defTabSz="342659">
              <a:buFont typeface="Arial" charset="0"/>
              <a:buChar char="•"/>
            </a:pPr>
            <a:r>
              <a:rPr lang="en-US" sz="1400" u="sng" dirty="0" smtClean="0">
                <a:solidFill>
                  <a:prstClr val="black"/>
                </a:solidFill>
              </a:rPr>
              <a:t>API Discovery</a:t>
            </a:r>
            <a:r>
              <a:rPr lang="en-US" sz="1400" dirty="0" smtClean="0">
                <a:solidFill>
                  <a:prstClr val="black"/>
                </a:solidFill>
              </a:rPr>
              <a:t>– </a:t>
            </a:r>
            <a:r>
              <a:rPr lang="en-US" sz="1400" dirty="0">
                <a:solidFill>
                  <a:prstClr val="black"/>
                </a:solidFill>
                <a:ea typeface="MS PGothic" pitchFamily="34" charset="-128"/>
              </a:rPr>
              <a:t>Discover APIs from on </a:t>
            </a:r>
            <a:r>
              <a:rPr lang="en-US" sz="1400" dirty="0" err="1">
                <a:solidFill>
                  <a:prstClr val="black"/>
                </a:solidFill>
                <a:ea typeface="MS PGothic" pitchFamily="34" charset="-128"/>
              </a:rPr>
              <a:t>prem</a:t>
            </a:r>
            <a:r>
              <a:rPr lang="en-US" sz="1400" dirty="0">
                <a:solidFill>
                  <a:prstClr val="black"/>
                </a:solidFill>
                <a:ea typeface="MS PGothic" pitchFamily="34" charset="-128"/>
              </a:rPr>
              <a:t> sources such as System Z and IBM Integration Bus and publish them into </a:t>
            </a:r>
            <a:r>
              <a:rPr lang="en-US" sz="1400" dirty="0" err="1" smtClean="0">
                <a:solidFill>
                  <a:prstClr val="black"/>
                </a:solidFill>
                <a:ea typeface="MS PGothic" pitchFamily="34" charset="-128"/>
              </a:rPr>
              <a:t>Bluemix</a:t>
            </a:r>
            <a:endParaRPr lang="en-US" sz="1400" dirty="0">
              <a:solidFill>
                <a:prstClr val="black"/>
              </a:solidFill>
              <a:ea typeface="MS PGothic" pitchFamily="34" charset="-128"/>
            </a:endParaRPr>
          </a:p>
          <a:p>
            <a:pPr marL="234786" indent="-234786" defTabSz="456880">
              <a:buFont typeface="Arial" pitchFamily="34" charset="0"/>
              <a:buChar char="•"/>
            </a:pPr>
            <a:endParaRPr lang="en-US" sz="1400" dirty="0" smtClean="0">
              <a:solidFill>
                <a:prstClr val="black"/>
              </a:solidFill>
            </a:endParaRPr>
          </a:p>
          <a:p>
            <a:pPr marL="234786" indent="-234786" defTabSz="456880">
              <a:buFont typeface="Arial" pitchFamily="34" charset="0"/>
              <a:buChar char="•"/>
            </a:pPr>
            <a:r>
              <a:rPr lang="en-US" sz="1400" u="sng" dirty="0" smtClean="0">
                <a:solidFill>
                  <a:prstClr val="black"/>
                </a:solidFill>
              </a:rPr>
              <a:t>Socialize</a:t>
            </a:r>
            <a:r>
              <a:rPr lang="en-US" sz="1400" dirty="0" smtClean="0">
                <a:solidFill>
                  <a:prstClr val="black"/>
                </a:solidFill>
              </a:rPr>
              <a:t>- Invite partners to consume and interact via the Developer Portal and publish into their </a:t>
            </a:r>
            <a:r>
              <a:rPr lang="en-US" sz="1400" dirty="0" err="1" smtClean="0">
                <a:solidFill>
                  <a:prstClr val="black"/>
                </a:solidFill>
              </a:rPr>
              <a:t>Bluemix</a:t>
            </a:r>
            <a:r>
              <a:rPr lang="en-US" sz="1400" dirty="0" smtClean="0">
                <a:solidFill>
                  <a:prstClr val="black"/>
                </a:solidFill>
              </a:rPr>
              <a:t> orgs</a:t>
            </a:r>
          </a:p>
          <a:p>
            <a:pPr defTabSz="456880"/>
            <a:endParaRPr lang="en-US" sz="1400" dirty="0" smtClean="0">
              <a:solidFill>
                <a:prstClr val="black"/>
              </a:solidFill>
            </a:endParaRPr>
          </a:p>
          <a:p>
            <a:pPr defTabSz="456880"/>
            <a:r>
              <a:rPr lang="en-US" sz="1400" b="1" dirty="0" smtClean="0">
                <a:solidFill>
                  <a:prstClr val="black"/>
                </a:solidFill>
              </a:rPr>
              <a:t>What’s new?</a:t>
            </a:r>
          </a:p>
          <a:p>
            <a:pPr defTabSz="456880"/>
            <a:endParaRPr lang="en-US" sz="800" b="1" dirty="0" smtClean="0">
              <a:solidFill>
                <a:prstClr val="black"/>
              </a:solidFill>
            </a:endParaRPr>
          </a:p>
          <a:p>
            <a:pPr marL="234786" indent="-234786" defTabSz="456880">
              <a:buFont typeface="Arial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Bluemix</a:t>
            </a:r>
            <a:r>
              <a:rPr lang="en-US" sz="1400" dirty="0" smtClean="0">
                <a:solidFill>
                  <a:prstClr val="black"/>
                </a:solidFill>
              </a:rPr>
              <a:t> service that seamlessly launches an API Management experience to extend your API reach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V="1">
            <a:off x="228600" y="2286001"/>
            <a:ext cx="8534400" cy="15876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758662" y="2438406"/>
            <a:ext cx="4265926" cy="2022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620000" y="44958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6" tIns="45688" rIns="91376" bIns="45688" rtlCol="0" anchor="ctr"/>
          <a:lstStyle/>
          <a:p>
            <a:pPr algn="ctr" defTabSz="45688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261938" y="398190"/>
            <a:ext cx="865346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688" rIns="0" bIns="45688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kern="0" dirty="0" smtClean="0">
                <a:solidFill>
                  <a:srgbClr val="34B1EC"/>
                </a:solidFill>
                <a:ea typeface="MS PGothic" panose="020B0600070205080204" pitchFamily="34" charset="-128"/>
                <a:cs typeface="ＭＳ Ｐゴシック" charset="0"/>
              </a:rPr>
              <a:t>IBM Hybrid Integration 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758660" y="4597241"/>
            <a:ext cx="4237490" cy="19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74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F7ACA-CC43-427A-B32F-23D45AC8FEC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19" y="808225"/>
            <a:ext cx="2186825" cy="1591880"/>
          </a:xfrm>
          <a:prstGeom prst="rect">
            <a:avLst/>
          </a:prstGeom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671458" y="2529820"/>
            <a:ext cx="1485847" cy="94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Left-Right Arrow 20"/>
          <p:cNvSpPr/>
          <p:nvPr/>
        </p:nvSpPr>
        <p:spPr>
          <a:xfrm>
            <a:off x="3255821" y="1506493"/>
            <a:ext cx="2503348" cy="47064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958" tIns="40977" rIns="81958" bIns="40977" rtlCol="0" anchor="ctr"/>
          <a:lstStyle/>
          <a:p>
            <a:pPr algn="ctr" defTabSz="45191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sym typeface="Wingdings"/>
              </a:rPr>
              <a:t>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 rot="19276579">
            <a:off x="5794385" y="3214084"/>
            <a:ext cx="1542756" cy="47064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958" tIns="40977" rIns="81958" bIns="40977" rtlCol="0" anchor="ctr"/>
          <a:lstStyle/>
          <a:p>
            <a:pPr algn="ctr" defTabSz="45191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 rot="2408146">
            <a:off x="1906994" y="3240109"/>
            <a:ext cx="1425775" cy="47064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958" tIns="40977" rIns="81958" bIns="40977" rtlCol="0" anchor="ctr"/>
          <a:lstStyle/>
          <a:p>
            <a:pPr algn="ctr" defTabSz="45191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78" y="4392051"/>
            <a:ext cx="3186545" cy="202174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1958" tIns="40977" rIns="81958" bIns="40977" rtlCol="0">
            <a:spAutoFit/>
          </a:bodyPr>
          <a:lstStyle/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Policy &amp; lifecycle management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subscription management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analytics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user &amp; plan management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security enforcement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portals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66345" y="455194"/>
            <a:ext cx="2446590" cy="359753"/>
          </a:xfrm>
          <a:prstGeom prst="rect">
            <a:avLst/>
          </a:prstGeom>
          <a:noFill/>
        </p:spPr>
        <p:txBody>
          <a:bodyPr wrap="none" lIns="81958" tIns="40977" rIns="81958" bIns="40977" rtlCol="0">
            <a:spAutoFit/>
          </a:bodyPr>
          <a:lstStyle/>
          <a:p>
            <a:pPr defTabSz="45191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Mgmt Service (SaaS)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2916" y="4101357"/>
            <a:ext cx="2358105" cy="359753"/>
          </a:xfrm>
          <a:prstGeom prst="rect">
            <a:avLst/>
          </a:prstGeom>
          <a:noFill/>
        </p:spPr>
        <p:txBody>
          <a:bodyPr wrap="none" lIns="81958" tIns="40977" rIns="81958" bIns="40977" rtlCol="0">
            <a:spAutoFit/>
          </a:bodyPr>
          <a:lstStyle/>
          <a:p>
            <a:pPr defTabSz="45191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Mgmt (on-premise)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" y="455194"/>
            <a:ext cx="2852150" cy="359753"/>
          </a:xfrm>
          <a:prstGeom prst="rect">
            <a:avLst/>
          </a:prstGeom>
          <a:noFill/>
        </p:spPr>
        <p:txBody>
          <a:bodyPr wrap="none" lIns="81958" tIns="40977" rIns="81958" bIns="40977" rtlCol="0">
            <a:spAutoFit/>
          </a:bodyPr>
          <a:lstStyle/>
          <a:p>
            <a:pPr defTabSz="45191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API Mgmt Service in </a:t>
            </a:r>
            <a:r>
              <a:rPr lang="en-US" dirty="0" err="1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Bluemix</a:t>
            </a:r>
            <a:endParaRPr lang="en-US" dirty="0">
              <a:solidFill>
                <a:prstClr val="black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246952" y="67235"/>
            <a:ext cx="889704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66" tIns="45387" rIns="90766" bIns="45387"/>
          <a:lstStyle/>
          <a:p>
            <a:pPr defTabSz="4519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kern="0" dirty="0" smtClean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Publish </a:t>
            </a:r>
            <a:r>
              <a:rPr lang="en-US" sz="2500" kern="0" dirty="0">
                <a:solidFill>
                  <a:srgbClr val="00B0F0"/>
                </a:solidFill>
                <a:latin typeface="Candara" pitchFamily="34" charset="0"/>
                <a:cs typeface="Arial" pitchFamily="34" charset="0"/>
              </a:rPr>
              <a:t>APIs from anywhere to anywhere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88188" y="4392055"/>
            <a:ext cx="3186545" cy="174484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1958" tIns="40977" rIns="81958" bIns="40977" rtlCol="0">
            <a:spAutoFit/>
          </a:bodyPr>
          <a:lstStyle/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Define APIs in </a:t>
            </a:r>
            <a:r>
              <a:rPr lang="en-US" dirty="0" err="1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Bluemix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or on-prem or SaaS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Publish APIs into </a:t>
            </a:r>
            <a:r>
              <a:rPr lang="en-US" dirty="0" err="1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Bluemix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Private/Public Catalog  or on-prem or SaaS</a:t>
            </a:r>
          </a:p>
          <a:p>
            <a:pPr marL="207727" indent="-207727" defTabSz="452282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Integrated user experience 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email">
            <a:alphaModFix/>
          </a:blip>
          <a:srcRect/>
          <a:stretch>
            <a:fillRect/>
          </a:stretch>
        </p:blipFill>
        <p:spPr bwMode="auto">
          <a:xfrm>
            <a:off x="4225638" y="4437529"/>
            <a:ext cx="1671974" cy="1436372"/>
          </a:xfrm>
          <a:prstGeom prst="rect">
            <a:avLst/>
          </a:prstGeom>
          <a:ln>
            <a:solidFill>
              <a:srgbClr val="4F81BD"/>
            </a:solidFill>
          </a:ln>
          <a:effectLst>
            <a:reflection stA="35000" endPos="35000" dist="12700" dir="5400000" sy="-100000" algn="bl" rotWithShape="0"/>
          </a:effectLst>
        </p:spPr>
      </p:pic>
      <p:pic>
        <p:nvPicPr>
          <p:cNvPr id="7" name="Picture 28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530023" y="4775107"/>
            <a:ext cx="2081068" cy="1948422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email">
            <a:alphaModFix/>
          </a:blip>
          <a:srcRect/>
          <a:stretch>
            <a:fillRect/>
          </a:stretch>
        </p:blipFill>
        <p:spPr bwMode="auto">
          <a:xfrm>
            <a:off x="7402758" y="788307"/>
            <a:ext cx="1671974" cy="1436372"/>
          </a:xfrm>
          <a:prstGeom prst="rect">
            <a:avLst/>
          </a:prstGeom>
          <a:ln>
            <a:solidFill>
              <a:srgbClr val="4F81BD"/>
            </a:solidFill>
          </a:ln>
          <a:effectLst>
            <a:reflection stA="35000" endPos="35000" dist="12700" dir="5400000" sy="-100000" algn="bl" rotWithShape="0"/>
          </a:effectLst>
        </p:spPr>
      </p:pic>
      <p:pic>
        <p:nvPicPr>
          <p:cNvPr id="5" name="Picture 28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580909" y="1102288"/>
            <a:ext cx="1838798" cy="1721594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285916" y="6185659"/>
            <a:ext cx="1380435" cy="607919"/>
            <a:chOff x="1178" y="3494"/>
            <a:chExt cx="1446" cy="639"/>
          </a:xfrm>
        </p:grpSpPr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1260" y="3494"/>
              <a:ext cx="1344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47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178" y="3599"/>
              <a:ext cx="1446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554182" y="6522840"/>
            <a:ext cx="2312120" cy="252128"/>
          </a:xfrm>
          <a:prstGeom prst="rect">
            <a:avLst/>
          </a:prstGeom>
          <a:noFill/>
        </p:spPr>
        <p:txBody>
          <a:bodyPr wrap="none" lIns="81845" tIns="40921" rIns="81845" bIns="40921" rtlCol="0">
            <a:spAutoFit/>
          </a:bodyPr>
          <a:lstStyle/>
          <a:p>
            <a:pPr defTabSz="451704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andara" pitchFamily="34" charset="0"/>
                <a:cs typeface="Arial" pitchFamily="34" charset="0"/>
              </a:rPr>
              <a:t>IBM Confidential, shared under NDA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290852" y="1828800"/>
            <a:ext cx="3747748" cy="3371849"/>
            <a:chOff x="468086" y="1730829"/>
            <a:chExt cx="4996997" cy="44957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92" y="3178629"/>
              <a:ext cx="4590584" cy="268877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87" y="2214607"/>
              <a:ext cx="2295292" cy="96402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8086" y="1730829"/>
              <a:ext cx="4996997" cy="449579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79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533402"/>
            <a:ext cx="6477000" cy="461568"/>
          </a:xfrm>
          <a:prstGeom prst="rect">
            <a:avLst/>
          </a:prstGeom>
          <a:noFill/>
        </p:spPr>
        <p:txBody>
          <a:bodyPr wrap="square" lIns="91280" tIns="45641" rIns="91280" bIns="45641" rtlCol="0">
            <a:spAutoFit/>
          </a:bodyPr>
          <a:lstStyle/>
          <a:p>
            <a:pPr defTabSz="91279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B0F0"/>
                </a:solidFill>
                <a:latin typeface="Candara" pitchFamily="34" charset="0"/>
                <a:ea typeface="MS PGothic" pitchFamily="34" charset="-128"/>
              </a:rPr>
              <a:t>What’s New in IBM API Management v4*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1066802"/>
            <a:ext cx="4876800" cy="5201264"/>
          </a:xfrm>
          <a:prstGeom prst="rect">
            <a:avLst/>
          </a:prstGeom>
          <a:noFill/>
        </p:spPr>
        <p:txBody>
          <a:bodyPr wrap="square" lIns="91280" tIns="45641" rIns="91280" bIns="45641">
            <a:spAutoFit/>
          </a:bodyPr>
          <a:lstStyle/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Easily assemble business APIs into a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catalog 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&amp; publish to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social developer portals</a:t>
            </a: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700" b="1" dirty="0" smtClean="0">
              <a:solidFill>
                <a:srgbClr val="284B92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Manage application to API Plan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subscriptions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option to enforce on API gateway</a:t>
            </a: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700" dirty="0" smtClean="0">
              <a:solidFill>
                <a:prstClr val="black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Manage APIs using IBM API Management in  </a:t>
            </a:r>
            <a:r>
              <a:rPr lang="en-US" b="1" dirty="0" err="1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Bluemix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 &amp; share APIs </a:t>
            </a:r>
            <a:r>
              <a:rPr lang="en-US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with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Bluemix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 developers</a:t>
            </a: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defRPr/>
            </a:pPr>
            <a:endParaRPr lang="en-US" sz="700" b="1" dirty="0" smtClean="0">
              <a:solidFill>
                <a:srgbClr val="284B92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latin typeface="Candara" pitchFamily="34" charset="0"/>
                <a:ea typeface="MS PGothic" pitchFamily="34" charset="-128"/>
              </a:rPr>
              <a:t>Accelerate API </a:t>
            </a:r>
            <a:r>
              <a:rPr lang="en-US" dirty="0">
                <a:solidFill>
                  <a:srgbClr val="000000"/>
                </a:solidFill>
                <a:latin typeface="Candara" pitchFamily="34" charset="0"/>
                <a:ea typeface="MS PGothic" pitchFamily="34" charset="-128"/>
              </a:rPr>
              <a:t>creation, deployment </a:t>
            </a:r>
            <a:r>
              <a:rPr lang="en-US" dirty="0" smtClean="0">
                <a:solidFill>
                  <a:srgbClr val="000000"/>
                </a:solidFill>
                <a:latin typeface="Candara" pitchFamily="34" charset="0"/>
                <a:ea typeface="MS PGothic" pitchFamily="34" charset="-128"/>
              </a:rPr>
              <a:t>&amp; invocation with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MS PGothic" pitchFamily="34" charset="-128"/>
              </a:rPr>
              <a:t>Swagger 2.0 </a:t>
            </a:r>
            <a:r>
              <a:rPr lang="en-US" dirty="0" smtClean="0">
                <a:solidFill>
                  <a:srgbClr val="000000"/>
                </a:solidFill>
                <a:latin typeface="Candara" pitchFamily="34" charset="0"/>
                <a:ea typeface="MS PGothic" pitchFamily="34" charset="-128"/>
              </a:rPr>
              <a:t>support</a:t>
            </a:r>
            <a:endParaRPr lang="en-US" dirty="0">
              <a:solidFill>
                <a:srgbClr val="000000"/>
              </a:solidFill>
              <a:latin typeface="Candara" pitchFamily="34" charset="0"/>
              <a:ea typeface="MS PGothic" pitchFamily="34" charset="-128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defRPr/>
            </a:pPr>
            <a:endParaRPr lang="en-US" sz="700" dirty="0">
              <a:solidFill>
                <a:srgbClr val="000000"/>
              </a:solidFill>
              <a:latin typeface="Candara" pitchFamily="34" charset="0"/>
              <a:ea typeface="MS PGothic" pitchFamily="34" charset="-128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latin typeface="Candara" pitchFamily="34" charset="0"/>
                <a:ea typeface="MS PGothic" pitchFamily="34" charset="-128"/>
              </a:rPr>
              <a:t>Extract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MS PGothic" pitchFamily="34" charset="-128"/>
              </a:rPr>
              <a:t>API </a:t>
            </a:r>
            <a:r>
              <a:rPr lang="en-US" b="1" dirty="0">
                <a:solidFill>
                  <a:srgbClr val="284B92"/>
                </a:solidFill>
                <a:latin typeface="Candara" pitchFamily="34" charset="0"/>
                <a:ea typeface="MS PGothic" pitchFamily="34" charset="-128"/>
              </a:rPr>
              <a:t>usage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MS PGothic" pitchFamily="34" charset="-128"/>
              </a:rPr>
              <a:t>&amp; analytics data 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MS PGothic" pitchFamily="34" charset="-128"/>
              </a:rPr>
              <a:t>via API</a:t>
            </a:r>
            <a:endParaRPr lang="en-US" dirty="0">
              <a:solidFill>
                <a:prstClr val="black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defRPr/>
            </a:pPr>
            <a:endParaRPr lang="en-US" sz="700" dirty="0">
              <a:solidFill>
                <a:prstClr val="black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Leverage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API Management Service 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delivered in </a:t>
            </a:r>
            <a:r>
              <a:rPr lang="en-US" dirty="0" err="1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Softlayer</a:t>
            </a: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 with built-in failover, redundancy &amp; dynamic scaling</a:t>
            </a: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defRPr/>
            </a:pPr>
            <a:endParaRPr lang="en-US" sz="700" b="1" dirty="0" smtClean="0">
              <a:solidFill>
                <a:srgbClr val="284B92"/>
              </a:solidFill>
              <a:latin typeface="Candara" pitchFamily="34" charset="0"/>
              <a:ea typeface="ヒラギノ角ゴ ProN W3" charset="-128"/>
              <a:cs typeface="Arial" panose="020B0604020202020204" pitchFamily="34" charset="0"/>
            </a:endParaRPr>
          </a:p>
          <a:p>
            <a:pPr marL="256718" indent="-188974" defTabSz="532454" eaLnBrk="0" fontAlgn="base" hangingPunct="0">
              <a:spcBef>
                <a:spcPts val="2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Move  APIs &amp; Plans from public cloud to private/on-premise for </a:t>
            </a:r>
            <a:r>
              <a:rPr lang="en-US" b="1" dirty="0" smtClean="0">
                <a:solidFill>
                  <a:srgbClr val="284B92"/>
                </a:solidFill>
                <a:latin typeface="Candara" pitchFamily="34" charset="0"/>
                <a:ea typeface="ヒラギノ角ゴ ProN W3" charset="-128"/>
                <a:cs typeface="Arial" panose="020B0604020202020204" pitchFamily="34" charset="0"/>
              </a:rPr>
              <a:t>complete flexibility</a:t>
            </a:r>
          </a:p>
        </p:txBody>
      </p:sp>
      <p:pic>
        <p:nvPicPr>
          <p:cNvPr id="35" name="Picture 34" descr="apim-bmix.gif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2743200" y="5599786"/>
            <a:ext cx="609600" cy="64861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5806" y="6153108"/>
            <a:ext cx="934677" cy="276902"/>
          </a:xfrm>
          <a:prstGeom prst="rect">
            <a:avLst/>
          </a:prstGeom>
          <a:noFill/>
        </p:spPr>
        <p:txBody>
          <a:bodyPr wrap="none" lIns="91280" tIns="45641" rIns="91280" bIns="45641" rtlCol="0">
            <a:spAutoFit/>
          </a:bodyPr>
          <a:lstStyle/>
          <a:p>
            <a:pPr defTabSz="456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ndara" pitchFamily="34" charset="0"/>
              </a:rPr>
              <a:t>On-premise</a:t>
            </a:r>
            <a:endParaRPr lang="en-US" sz="12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914400" y="5805681"/>
            <a:ext cx="495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838200" y="5653285"/>
            <a:ext cx="609600" cy="556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905000" y="5828386"/>
            <a:ext cx="495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828815" y="5675986"/>
            <a:ext cx="60465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878636" y="6172203"/>
            <a:ext cx="492249" cy="276902"/>
          </a:xfrm>
          <a:prstGeom prst="rect">
            <a:avLst/>
          </a:prstGeom>
          <a:noFill/>
        </p:spPr>
        <p:txBody>
          <a:bodyPr wrap="none" lIns="91280" tIns="45641" rIns="91280" bIns="45641" rtlCol="0">
            <a:spAutoFit/>
          </a:bodyPr>
          <a:lstStyle/>
          <a:p>
            <a:pPr defTabSz="456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ndara" pitchFamily="34" charset="0"/>
              </a:rPr>
              <a:t>SaaS</a:t>
            </a:r>
            <a:endParaRPr lang="en-US" sz="12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07577" y="6172203"/>
            <a:ext cx="729687" cy="276999"/>
          </a:xfrm>
          <a:prstGeom prst="rect">
            <a:avLst/>
          </a:prstGeom>
          <a:noFill/>
        </p:spPr>
        <p:txBody>
          <a:bodyPr wrap="none" lIns="91280" tIns="45641" rIns="91280" bIns="45641" rtlCol="0">
            <a:spAutoFit/>
          </a:bodyPr>
          <a:lstStyle/>
          <a:p>
            <a:pPr defTabSz="456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ndara" pitchFamily="34" charset="0"/>
              </a:rPr>
              <a:t>Bluemix</a:t>
            </a:r>
            <a:endParaRPr lang="en-US" sz="12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0117" y="6553201"/>
            <a:ext cx="2832377" cy="338490"/>
          </a:xfrm>
          <a:prstGeom prst="rect">
            <a:avLst/>
          </a:prstGeom>
          <a:noFill/>
        </p:spPr>
        <p:txBody>
          <a:bodyPr wrap="none" lIns="91376" tIns="45688" rIns="91376" bIns="45688" rtlCol="0">
            <a:spAutoFit/>
          </a:bodyPr>
          <a:lstStyle/>
          <a:p>
            <a:pPr defTabSz="456400"/>
            <a:r>
              <a:rPr lang="en-US" sz="1600" dirty="0" smtClean="0">
                <a:solidFill>
                  <a:srgbClr val="4D3A8B"/>
                </a:solidFill>
                <a:latin typeface="Candara" pitchFamily="34" charset="0"/>
              </a:rPr>
              <a:t>		GA:	March 27, 2015</a:t>
            </a:r>
          </a:p>
        </p:txBody>
      </p:sp>
    </p:spTree>
    <p:extLst>
      <p:ext uri="{BB962C8B-B14F-4D97-AF65-F5344CB8AC3E}">
        <p14:creationId xmlns:p14="http://schemas.microsoft.com/office/powerpoint/2010/main" val="336297187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ndara" pitchFamily="34" charset="0"/>
              </a:rPr>
              <a:t>API Management in 2Q 2015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839200" cy="5562600"/>
          </a:xfrm>
        </p:spPr>
        <p:txBody>
          <a:bodyPr>
            <a:noAutofit/>
          </a:bodyPr>
          <a:lstStyle/>
          <a:p>
            <a:pPr marL="109538" indent="-109538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Manage your APIs on-premise with even greater control </a:t>
            </a:r>
            <a:r>
              <a:rPr lang="en-US" sz="2200" dirty="0" smtClean="0">
                <a:latin typeface="Candara" pitchFamily="34" charset="0"/>
              </a:rPr>
              <a:t/>
            </a:r>
            <a:br>
              <a:rPr lang="en-US" sz="2200" dirty="0" smtClean="0">
                <a:latin typeface="Candara" pitchFamily="34" charset="0"/>
              </a:rPr>
            </a:br>
            <a:r>
              <a:rPr lang="en-US" sz="2200" b="1" i="1" dirty="0" smtClean="0">
                <a:solidFill>
                  <a:srgbClr val="0070C0"/>
                </a:solidFill>
                <a:latin typeface="Candara" pitchFamily="34" charset="0"/>
              </a:rPr>
              <a:t>v4.0 now available</a:t>
            </a:r>
          </a:p>
          <a:p>
            <a:pPr marL="395288" lvl="1" indent="-217488"/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Plan/API lifecycle mgmt, Subscription mgmt, Option to not enforce on gateway, Advanced developer portal with integrated blogs, forums, ratings, comments</a:t>
            </a:r>
          </a:p>
          <a:p>
            <a:pPr marL="109538" indent="-109538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Manage your APIs in the Cloud &amp; share them with select </a:t>
            </a:r>
            <a:r>
              <a:rPr lang="en-US" sz="2200" b="1" dirty="0" err="1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Bluemix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 developers</a:t>
            </a:r>
            <a:r>
              <a:rPr lang="en-US" sz="2200" dirty="0" smtClean="0">
                <a:latin typeface="Candara" pitchFamily="34" charset="0"/>
              </a:rPr>
              <a:t> </a:t>
            </a:r>
            <a:r>
              <a:rPr lang="en-US" sz="2200" b="1" i="1" dirty="0" smtClean="0">
                <a:solidFill>
                  <a:srgbClr val="0070C0"/>
                </a:solidFill>
                <a:latin typeface="Candara" pitchFamily="34" charset="0"/>
              </a:rPr>
              <a:t>now available</a:t>
            </a:r>
          </a:p>
          <a:p>
            <a:pPr marL="395288" lvl="1" indent="-217488"/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New API Management service in </a:t>
            </a:r>
            <a:r>
              <a:rPr lang="en-US" sz="1800" dirty="0" err="1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Bluemix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 Public</a:t>
            </a:r>
          </a:p>
          <a:p>
            <a:pPr marL="109538" indent="-109538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Manage your APIs in a 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dedicated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 managed Cloud </a:t>
            </a:r>
            <a:r>
              <a:rPr lang="en-US" sz="2200" b="1" i="1" dirty="0" smtClean="0">
                <a:solidFill>
                  <a:srgbClr val="0070C0"/>
                </a:solidFill>
                <a:latin typeface="Candara" pitchFamily="34" charset="0"/>
              </a:rPr>
              <a:t>coming soon</a:t>
            </a:r>
          </a:p>
          <a:p>
            <a:pPr marL="395288" lvl="1" indent="-217488"/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New API Management service in </a:t>
            </a:r>
            <a:r>
              <a:rPr lang="en-US" sz="1800" dirty="0" err="1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Bluemix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 Dedicated, managed by </a:t>
            </a:r>
            <a:r>
              <a:rPr lang="en-US" sz="1800" dirty="0" err="1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Bluemix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 Operations Team</a:t>
            </a:r>
          </a:p>
          <a:p>
            <a:pPr marL="109538" indent="-109538"/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Continuous Delivery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model</a:t>
            </a:r>
          </a:p>
          <a:p>
            <a:pPr lvl="1"/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More features coming including policy mgmt, additional HTTP verbs (Patch, Head, Options), front-side Mutual SSL &amp; more planned for 2Q delivery</a:t>
            </a:r>
            <a:endParaRPr lang="en-US" sz="2000" b="1" i="1" dirty="0" smtClean="0">
              <a:solidFill>
                <a:srgbClr val="0070C0"/>
              </a:solidFill>
              <a:latin typeface="Candara" pitchFamily="34" charset="0"/>
            </a:endParaRPr>
          </a:p>
          <a:p>
            <a:pPr lvl="1"/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Candara" pitchFamily="34" charset="0"/>
              </a:rPr>
              <a:t>On-Cloud/SaaS upgraded to v4.0  &amp; Advanced Portal on Cloud </a:t>
            </a:r>
            <a:r>
              <a:rPr lang="en-US" sz="1800" b="1" i="1" dirty="0" smtClean="0">
                <a:solidFill>
                  <a:srgbClr val="0070C0"/>
                </a:solidFill>
                <a:latin typeface="Candara" pitchFamily="34" charset="0"/>
              </a:rPr>
              <a:t>coming soon</a:t>
            </a:r>
            <a:endParaRPr lang="en-US" sz="1800" dirty="0" smtClean="0">
              <a:solidFill>
                <a:srgbClr val="0070C0"/>
              </a:solidFill>
              <a:latin typeface="Candara" pitchFamily="34" charset="0"/>
            </a:endParaRPr>
          </a:p>
          <a:p>
            <a:pPr lvl="1"/>
            <a:endParaRPr lang="en-US" sz="2000" b="1" i="1" dirty="0" smtClean="0">
              <a:solidFill>
                <a:schemeClr val="tx2">
                  <a:lumMod val="40000"/>
                  <a:lumOff val="60000"/>
                </a:schemeClr>
              </a:solidFill>
              <a:latin typeface="Candara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Questions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905000"/>
            <a:ext cx="5083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Is API Management Available on </a:t>
            </a:r>
            <a:r>
              <a:rPr lang="en-US" b="1" dirty="0" err="1"/>
              <a:t>Bluemix</a:t>
            </a:r>
            <a:r>
              <a:rPr lang="en-US" b="1" dirty="0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Can I Publish API’s using 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 err="1"/>
              <a:t>Bluemix</a:t>
            </a:r>
            <a:r>
              <a:rPr lang="en-US" b="1" dirty="0"/>
              <a:t>?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 err="1"/>
              <a:t>SaaS</a:t>
            </a:r>
            <a:r>
              <a:rPr lang="en-US" b="1" dirty="0"/>
              <a:t> </a:t>
            </a:r>
            <a:r>
              <a:rPr lang="en-US" b="1" dirty="0" err="1"/>
              <a:t>APIm</a:t>
            </a:r>
            <a:r>
              <a:rPr lang="en-US" b="1" dirty="0"/>
              <a:t>?</a:t>
            </a:r>
          </a:p>
          <a:p>
            <a:pPr marL="742630" lvl="1" indent="-285750">
              <a:buFont typeface="Arial"/>
              <a:buChar char="•"/>
            </a:pPr>
            <a:r>
              <a:rPr lang="en-US" b="1" dirty="0"/>
              <a:t>On Premise </a:t>
            </a:r>
            <a:r>
              <a:rPr lang="en-US" b="1" dirty="0" err="1"/>
              <a:t>APIm</a:t>
            </a:r>
            <a:r>
              <a:rPr lang="en-US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826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45"/>
          <p:cNvSpPr txBox="1">
            <a:spLocks noChangeArrowheads="1"/>
          </p:cNvSpPr>
          <p:nvPr/>
        </p:nvSpPr>
        <p:spPr bwMode="auto">
          <a:xfrm>
            <a:off x="277813" y="2689225"/>
            <a:ext cx="62166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71" tIns="45488" rIns="90971" bIns="45488">
            <a:spAutoFit/>
          </a:bodyPr>
          <a:lstStyle/>
          <a:p>
            <a:pPr defTabSz="454700" eaLnBrk="0" hangingPunct="0">
              <a:lnSpc>
                <a:spcPct val="90000"/>
              </a:lnSpc>
              <a:defRPr/>
            </a:pP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and growth is accelerating dramatically</a:t>
            </a:r>
            <a:endParaRPr lang="en-US" sz="22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7834" name="Text Box 5"/>
          <p:cNvSpPr txBox="1">
            <a:spLocks noChangeArrowheads="1"/>
          </p:cNvSpPr>
          <p:nvPr/>
        </p:nvSpPr>
        <p:spPr bwMode="auto">
          <a:xfrm>
            <a:off x="6034088" y="7118350"/>
            <a:ext cx="25606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490" tIns="40246" rIns="80490" bIns="40246" anchor="ctr" anchorCtr="1"/>
          <a:lstStyle/>
          <a:p>
            <a:pPr defTabSz="454700" eaLnBrk="0" hangingPunct="0">
              <a:lnSpc>
                <a:spcPct val="90000"/>
              </a:lnSpc>
              <a:tabLst>
                <a:tab pos="0" algn="l"/>
                <a:tab pos="454859" algn="l"/>
                <a:tab pos="909709" algn="l"/>
                <a:tab pos="1364563" algn="l"/>
                <a:tab pos="1819414" algn="l"/>
                <a:tab pos="2274269" algn="l"/>
                <a:tab pos="2729120" algn="l"/>
                <a:tab pos="3183977" algn="l"/>
                <a:tab pos="3638828" algn="l"/>
                <a:tab pos="4093681" algn="l"/>
                <a:tab pos="4548531" algn="l"/>
                <a:tab pos="5003388" algn="l"/>
                <a:tab pos="5458252" algn="l"/>
                <a:tab pos="5913101" algn="l"/>
                <a:tab pos="6367952" algn="l"/>
                <a:tab pos="6822807" algn="l"/>
                <a:tab pos="7277665" algn="l"/>
                <a:tab pos="7732516" algn="l"/>
                <a:tab pos="8187363" algn="l"/>
                <a:tab pos="8642224" algn="l"/>
                <a:tab pos="9097078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APIs represent a new, fast-growing channel opportunity</a:t>
            </a:r>
          </a:p>
        </p:txBody>
      </p:sp>
      <p:sp>
        <p:nvSpPr>
          <p:cNvPr id="77835" name="Text Box 12"/>
          <p:cNvSpPr txBox="1">
            <a:spLocks noChangeArrowheads="1"/>
          </p:cNvSpPr>
          <p:nvPr/>
        </p:nvSpPr>
        <p:spPr bwMode="auto">
          <a:xfrm>
            <a:off x="457200" y="7210425"/>
            <a:ext cx="13716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490" tIns="41848" rIns="80490" bIns="41848">
            <a:spAutoFit/>
          </a:bodyPr>
          <a:lstStyle/>
          <a:p>
            <a:pPr defTabSz="454700" eaLnBrk="0" hangingPunct="0">
              <a:lnSpc>
                <a:spcPct val="90000"/>
              </a:lnSpc>
              <a:tabLst>
                <a:tab pos="0" algn="l"/>
                <a:tab pos="454859" algn="l"/>
                <a:tab pos="909709" algn="l"/>
                <a:tab pos="1364563" algn="l"/>
                <a:tab pos="1819414" algn="l"/>
                <a:tab pos="2274269" algn="l"/>
                <a:tab pos="2729120" algn="l"/>
                <a:tab pos="3183977" algn="l"/>
                <a:tab pos="3638828" algn="l"/>
                <a:tab pos="4093681" algn="l"/>
                <a:tab pos="4548531" algn="l"/>
                <a:tab pos="5003388" algn="l"/>
                <a:tab pos="5458252" algn="l"/>
                <a:tab pos="5913101" algn="l"/>
                <a:tab pos="6367952" algn="l"/>
                <a:tab pos="6822807" algn="l"/>
                <a:tab pos="7277665" algn="l"/>
                <a:tab pos="7732516" algn="l"/>
                <a:tab pos="8187363" algn="l"/>
                <a:tab pos="8642224" algn="l"/>
                <a:tab pos="9097078" algn="l"/>
              </a:tabLst>
              <a:defRPr/>
            </a:pPr>
            <a:r>
              <a:rPr lang="en-US" sz="1600" dirty="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rPr>
              <a:t>Business models are evolving</a:t>
            </a:r>
          </a:p>
        </p:txBody>
      </p:sp>
      <p:cxnSp>
        <p:nvCxnSpPr>
          <p:cNvPr id="37892" name="Straight Arrow Connector 84"/>
          <p:cNvCxnSpPr>
            <a:cxnSpLocks noChangeShapeType="1"/>
          </p:cNvCxnSpPr>
          <p:nvPr/>
        </p:nvCxnSpPr>
        <p:spPr bwMode="auto">
          <a:xfrm>
            <a:off x="3692525" y="7483475"/>
            <a:ext cx="458788" cy="0"/>
          </a:xfrm>
          <a:prstGeom prst="straightConnector1">
            <a:avLst/>
          </a:prstGeom>
          <a:noFill/>
          <a:ln w="444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3" name="Straight Arrow Connector 85"/>
          <p:cNvCxnSpPr>
            <a:cxnSpLocks noChangeShapeType="1"/>
          </p:cNvCxnSpPr>
          <p:nvPr/>
        </p:nvCxnSpPr>
        <p:spPr bwMode="auto">
          <a:xfrm>
            <a:off x="4725988" y="7483475"/>
            <a:ext cx="457200" cy="0"/>
          </a:xfrm>
          <a:prstGeom prst="straightConnector1">
            <a:avLst/>
          </a:prstGeom>
          <a:noFill/>
          <a:ln w="444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4" name="Straight Arrow Connector 83"/>
          <p:cNvCxnSpPr>
            <a:cxnSpLocks noChangeShapeType="1"/>
          </p:cNvCxnSpPr>
          <p:nvPr/>
        </p:nvCxnSpPr>
        <p:spPr bwMode="auto">
          <a:xfrm>
            <a:off x="2651125" y="7483475"/>
            <a:ext cx="457200" cy="0"/>
          </a:xfrm>
          <a:prstGeom prst="straightConnector1">
            <a:avLst/>
          </a:prstGeom>
          <a:noFill/>
          <a:ln w="444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5" name="Group 47"/>
          <p:cNvGrpSpPr>
            <a:grpSpLocks/>
          </p:cNvGrpSpPr>
          <p:nvPr/>
        </p:nvGrpSpPr>
        <p:grpSpPr bwMode="auto">
          <a:xfrm>
            <a:off x="2101850" y="7118350"/>
            <a:ext cx="706438" cy="903288"/>
            <a:chOff x="2193925" y="1600200"/>
            <a:chExt cx="706389" cy="902464"/>
          </a:xfrm>
        </p:grpSpPr>
        <p:sp>
          <p:nvSpPr>
            <p:cNvPr id="77852" name="Oval 17"/>
            <p:cNvSpPr>
              <a:spLocks noChangeArrowheads="1"/>
            </p:cNvSpPr>
            <p:nvPr/>
          </p:nvSpPr>
          <p:spPr bwMode="auto">
            <a:xfrm>
              <a:off x="2193925" y="1600200"/>
              <a:ext cx="706389" cy="707379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34" name="Picture 68" descr="sto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751" y="1757665"/>
              <a:ext cx="392737" cy="392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54" name="Text Box 15"/>
            <p:cNvSpPr txBox="1">
              <a:spLocks noChangeArrowheads="1"/>
            </p:cNvSpPr>
            <p:nvPr/>
          </p:nvSpPr>
          <p:spPr bwMode="auto">
            <a:xfrm>
              <a:off x="2257421" y="2253653"/>
              <a:ext cx="565111" cy="249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4700" eaLnBrk="0" hangingPunct="0">
                <a:lnSpc>
                  <a:spcPct val="90000"/>
                </a:lnSpc>
                <a:tabLst>
                  <a:tab pos="0" algn="l"/>
                  <a:tab pos="454859" algn="l"/>
                  <a:tab pos="909709" algn="l"/>
                  <a:tab pos="1364563" algn="l"/>
                  <a:tab pos="1819414" algn="l"/>
                  <a:tab pos="2274269" algn="l"/>
                  <a:tab pos="2729120" algn="l"/>
                  <a:tab pos="3183977" algn="l"/>
                  <a:tab pos="3638828" algn="l"/>
                  <a:tab pos="4093681" algn="l"/>
                  <a:tab pos="4548531" algn="l"/>
                  <a:tab pos="5003388" algn="l"/>
                  <a:tab pos="5458252" algn="l"/>
                  <a:tab pos="5913101" algn="l"/>
                  <a:tab pos="6367952" algn="l"/>
                  <a:tab pos="6822807" algn="l"/>
                  <a:tab pos="7277665" algn="l"/>
                  <a:tab pos="7732516" algn="l"/>
                  <a:tab pos="8187363" algn="l"/>
                  <a:tab pos="8642224" algn="l"/>
                  <a:tab pos="9097078" algn="l"/>
                </a:tabLst>
                <a:defRPr/>
              </a:pPr>
              <a:r>
                <a:rPr lang="en-US" sz="1100" dirty="0">
                  <a:solidFill>
                    <a:srgbClr val="262626"/>
                  </a:solidFill>
                  <a:latin typeface="Arial"/>
                  <a:ea typeface="ＭＳ Ｐゴシック" charset="0"/>
                  <a:cs typeface="Arial"/>
                </a:rPr>
                <a:t>stores</a:t>
              </a:r>
            </a:p>
          </p:txBody>
        </p:sp>
      </p:grpSp>
      <p:grpSp>
        <p:nvGrpSpPr>
          <p:cNvPr id="37896" name="Group 48"/>
          <p:cNvGrpSpPr>
            <a:grpSpLocks/>
          </p:cNvGrpSpPr>
          <p:nvPr/>
        </p:nvGrpSpPr>
        <p:grpSpPr bwMode="auto">
          <a:xfrm>
            <a:off x="3114675" y="7118350"/>
            <a:ext cx="855663" cy="903288"/>
            <a:chOff x="3206057" y="1600200"/>
            <a:chExt cx="856087" cy="902465"/>
          </a:xfrm>
        </p:grpSpPr>
        <p:sp>
          <p:nvSpPr>
            <p:cNvPr id="77849" name="Oval 17"/>
            <p:cNvSpPr>
              <a:spLocks noChangeArrowheads="1"/>
            </p:cNvSpPr>
            <p:nvPr/>
          </p:nvSpPr>
          <p:spPr bwMode="auto">
            <a:xfrm>
              <a:off x="3229882" y="1600200"/>
              <a:ext cx="706787" cy="707380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31" name="Picture 71" descr="old_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85" y="1766446"/>
              <a:ext cx="471284" cy="37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51" name="Text Box 18"/>
            <p:cNvSpPr txBox="1">
              <a:spLocks noChangeArrowheads="1"/>
            </p:cNvSpPr>
            <p:nvPr/>
          </p:nvSpPr>
          <p:spPr bwMode="auto">
            <a:xfrm>
              <a:off x="3206057" y="2253654"/>
              <a:ext cx="856087" cy="249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4700" eaLnBrk="0" hangingPunct="0">
                <a:lnSpc>
                  <a:spcPct val="90000"/>
                </a:lnSpc>
                <a:tabLst>
                  <a:tab pos="0" algn="l"/>
                  <a:tab pos="454859" algn="l"/>
                  <a:tab pos="909709" algn="l"/>
                  <a:tab pos="1364563" algn="l"/>
                  <a:tab pos="1819414" algn="l"/>
                  <a:tab pos="2274269" algn="l"/>
                  <a:tab pos="2729120" algn="l"/>
                  <a:tab pos="3183977" algn="l"/>
                  <a:tab pos="3638828" algn="l"/>
                  <a:tab pos="4093681" algn="l"/>
                  <a:tab pos="4548531" algn="l"/>
                  <a:tab pos="5003388" algn="l"/>
                  <a:tab pos="5458252" algn="l"/>
                  <a:tab pos="5913101" algn="l"/>
                  <a:tab pos="6367952" algn="l"/>
                  <a:tab pos="6822807" algn="l"/>
                  <a:tab pos="7277665" algn="l"/>
                  <a:tab pos="7732516" algn="l"/>
                  <a:tab pos="8187363" algn="l"/>
                  <a:tab pos="8642224" algn="l"/>
                  <a:tab pos="9097078" algn="l"/>
                </a:tabLst>
                <a:defRPr/>
              </a:pPr>
              <a:r>
                <a:rPr lang="en-US" sz="1100" dirty="0">
                  <a:solidFill>
                    <a:srgbClr val="262626"/>
                  </a:solidFill>
                  <a:latin typeface="Arial"/>
                  <a:ea typeface="ＭＳ Ｐゴシック" charset="0"/>
                  <a:cs typeface="Arial"/>
                </a:rPr>
                <a:t>(800) ###s</a:t>
              </a:r>
            </a:p>
          </p:txBody>
        </p:sp>
      </p:grpSp>
      <p:grpSp>
        <p:nvGrpSpPr>
          <p:cNvPr id="37897" name="Group 52"/>
          <p:cNvGrpSpPr>
            <a:grpSpLocks/>
          </p:cNvGrpSpPr>
          <p:nvPr/>
        </p:nvGrpSpPr>
        <p:grpSpPr bwMode="auto">
          <a:xfrm>
            <a:off x="4173538" y="7118350"/>
            <a:ext cx="769937" cy="903288"/>
            <a:chOff x="4265544" y="1600202"/>
            <a:chExt cx="770363" cy="902463"/>
          </a:xfrm>
        </p:grpSpPr>
        <p:sp>
          <p:nvSpPr>
            <p:cNvPr id="77846" name="Oval 17"/>
            <p:cNvSpPr>
              <a:spLocks noChangeArrowheads="1"/>
            </p:cNvSpPr>
            <p:nvPr/>
          </p:nvSpPr>
          <p:spPr bwMode="auto">
            <a:xfrm>
              <a:off x="4267132" y="1600202"/>
              <a:ext cx="706829" cy="707378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28" name="Picture 69" descr="web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575" y="1726139"/>
              <a:ext cx="423520" cy="455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48" name="Text Box 21"/>
            <p:cNvSpPr txBox="1">
              <a:spLocks noChangeArrowheads="1"/>
            </p:cNvSpPr>
            <p:nvPr/>
          </p:nvSpPr>
          <p:spPr bwMode="auto">
            <a:xfrm>
              <a:off x="4265544" y="2253655"/>
              <a:ext cx="770363" cy="249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4700" eaLnBrk="0" hangingPunct="0">
                <a:lnSpc>
                  <a:spcPct val="90000"/>
                </a:lnSpc>
                <a:tabLst>
                  <a:tab pos="0" algn="l"/>
                  <a:tab pos="454859" algn="l"/>
                  <a:tab pos="909709" algn="l"/>
                  <a:tab pos="1364563" algn="l"/>
                  <a:tab pos="1819414" algn="l"/>
                  <a:tab pos="2274269" algn="l"/>
                  <a:tab pos="2729120" algn="l"/>
                  <a:tab pos="3183977" algn="l"/>
                  <a:tab pos="3638828" algn="l"/>
                  <a:tab pos="4093681" algn="l"/>
                  <a:tab pos="4548531" algn="l"/>
                  <a:tab pos="5003388" algn="l"/>
                  <a:tab pos="5458252" algn="l"/>
                  <a:tab pos="5913101" algn="l"/>
                  <a:tab pos="6367952" algn="l"/>
                  <a:tab pos="6822807" algn="l"/>
                  <a:tab pos="7277665" algn="l"/>
                  <a:tab pos="7732516" algn="l"/>
                  <a:tab pos="8187363" algn="l"/>
                  <a:tab pos="8642224" algn="l"/>
                  <a:tab pos="9097078" algn="l"/>
                </a:tabLst>
                <a:defRPr/>
              </a:pPr>
              <a:r>
                <a:rPr lang="en-US" sz="1100" dirty="0">
                  <a:solidFill>
                    <a:srgbClr val="262626"/>
                  </a:solidFill>
                  <a:latin typeface="Arial"/>
                  <a:ea typeface="ＭＳ Ｐゴシック" charset="0"/>
                  <a:cs typeface="Arial"/>
                </a:rPr>
                <a:t>web sites</a:t>
              </a:r>
            </a:p>
          </p:txBody>
        </p:sp>
      </p:grpSp>
      <p:grpSp>
        <p:nvGrpSpPr>
          <p:cNvPr id="37898" name="Group 54"/>
          <p:cNvGrpSpPr>
            <a:grpSpLocks/>
          </p:cNvGrpSpPr>
          <p:nvPr/>
        </p:nvGrpSpPr>
        <p:grpSpPr bwMode="auto">
          <a:xfrm>
            <a:off x="5180013" y="7118350"/>
            <a:ext cx="769937" cy="903288"/>
            <a:chOff x="5271663" y="1600200"/>
            <a:chExt cx="770021" cy="902465"/>
          </a:xfrm>
        </p:grpSpPr>
        <p:sp>
          <p:nvSpPr>
            <p:cNvPr id="77843" name="Oval 17"/>
            <p:cNvSpPr>
              <a:spLocks noChangeArrowheads="1"/>
            </p:cNvSpPr>
            <p:nvPr/>
          </p:nvSpPr>
          <p:spPr bwMode="auto">
            <a:xfrm>
              <a:off x="5303416" y="1600200"/>
              <a:ext cx="708102" cy="707380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25" name="Picture 72" descr="API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99" y="1691640"/>
              <a:ext cx="517296" cy="45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45" name="Text Box 21"/>
            <p:cNvSpPr txBox="1">
              <a:spLocks noChangeArrowheads="1"/>
            </p:cNvSpPr>
            <p:nvPr/>
          </p:nvSpPr>
          <p:spPr bwMode="auto">
            <a:xfrm>
              <a:off x="5271663" y="2253654"/>
              <a:ext cx="770021" cy="249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4700" eaLnBrk="0" hangingPunct="0">
                <a:lnSpc>
                  <a:spcPct val="90000"/>
                </a:lnSpc>
                <a:tabLst>
                  <a:tab pos="0" algn="l"/>
                  <a:tab pos="454859" algn="l"/>
                  <a:tab pos="909709" algn="l"/>
                  <a:tab pos="1364563" algn="l"/>
                  <a:tab pos="1819414" algn="l"/>
                  <a:tab pos="2274269" algn="l"/>
                  <a:tab pos="2729120" algn="l"/>
                  <a:tab pos="3183977" algn="l"/>
                  <a:tab pos="3638828" algn="l"/>
                  <a:tab pos="4093681" algn="l"/>
                  <a:tab pos="4548531" algn="l"/>
                  <a:tab pos="5003388" algn="l"/>
                  <a:tab pos="5458252" algn="l"/>
                  <a:tab pos="5913101" algn="l"/>
                  <a:tab pos="6367952" algn="l"/>
                  <a:tab pos="6822807" algn="l"/>
                  <a:tab pos="7277665" algn="l"/>
                  <a:tab pos="7732516" algn="l"/>
                  <a:tab pos="8187363" algn="l"/>
                  <a:tab pos="8642224" algn="l"/>
                  <a:tab pos="9097078" algn="l"/>
                </a:tabLst>
                <a:defRPr/>
              </a:pPr>
              <a:r>
                <a:rPr lang="en-US" sz="1100" dirty="0">
                  <a:solidFill>
                    <a:srgbClr val="262626"/>
                  </a:solidFill>
                  <a:latin typeface="Arial"/>
                  <a:ea typeface="ＭＳ Ｐゴシック" charset="0"/>
                  <a:cs typeface="Arial"/>
                </a:rPr>
                <a:t>web APIs</a:t>
              </a:r>
            </a:p>
          </p:txBody>
        </p:sp>
      </p:grpSp>
      <p:cxnSp>
        <p:nvCxnSpPr>
          <p:cNvPr id="37899" name="Straight Connector 93"/>
          <p:cNvCxnSpPr>
            <a:cxnSpLocks noChangeShapeType="1"/>
          </p:cNvCxnSpPr>
          <p:nvPr/>
        </p:nvCxnSpPr>
        <p:spPr bwMode="auto">
          <a:xfrm>
            <a:off x="274638" y="2755900"/>
            <a:ext cx="8594725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31" name="Rectangle 1"/>
          <p:cNvSpPr>
            <a:spLocks noChangeArrowheads="1"/>
          </p:cNvSpPr>
          <p:nvPr/>
        </p:nvSpPr>
        <p:spPr bwMode="auto">
          <a:xfrm>
            <a:off x="5541963" y="3668713"/>
            <a:ext cx="32607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71" tIns="45488" rIns="90971" bIns="45488">
            <a:spAutoFit/>
          </a:bodyPr>
          <a:lstStyle/>
          <a:p>
            <a:pPr defTabSz="454700" eaLnBrk="0" hangingPunct="0">
              <a:lnSpc>
                <a:spcPct val="90000"/>
              </a:lnSpc>
              <a:defRPr/>
            </a:pP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By 2014, </a:t>
            </a:r>
            <a:r>
              <a:rPr lang="en-US" sz="2200" b="1" dirty="0">
                <a:solidFill>
                  <a:srgbClr val="00B0F0"/>
                </a:solidFill>
                <a:latin typeface="Arial"/>
                <a:ea typeface="ＭＳ Ｐゴシック" charset="0"/>
                <a:cs typeface="Arial"/>
              </a:rPr>
              <a:t>75%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the Fortune 1000 will offer public Web APIs. </a:t>
            </a:r>
          </a:p>
        </p:txBody>
      </p:sp>
      <p:sp>
        <p:nvSpPr>
          <p:cNvPr id="77832" name="Rectangle 45"/>
          <p:cNvSpPr>
            <a:spLocks noChangeArrowheads="1"/>
          </p:cNvSpPr>
          <p:nvPr/>
        </p:nvSpPr>
        <p:spPr bwMode="auto">
          <a:xfrm>
            <a:off x="5541963" y="4940300"/>
            <a:ext cx="374808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71" tIns="45488" rIns="90971" bIns="45488">
            <a:spAutoFit/>
          </a:bodyPr>
          <a:lstStyle/>
          <a:p>
            <a:pPr defTabSz="454700" eaLnBrk="0" hangingPunct="0">
              <a:lnSpc>
                <a:spcPct val="90000"/>
              </a:lnSpc>
              <a:defRPr/>
            </a:pP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By 2016,</a:t>
            </a:r>
            <a:r>
              <a:rPr lang="en-US" sz="220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Arial"/>
                <a:ea typeface="ＭＳ Ｐゴシック" charset="0"/>
                <a:cs typeface="Arial"/>
              </a:rPr>
              <a:t>50%</a:t>
            </a:r>
            <a:r>
              <a:rPr lang="en-US" sz="220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B2B collaboration will take place through Web APIs. </a:t>
            </a:r>
          </a:p>
        </p:txBody>
      </p:sp>
      <p:sp>
        <p:nvSpPr>
          <p:cNvPr id="77833" name="TextBox 2"/>
          <p:cNvSpPr txBox="1">
            <a:spLocks noChangeArrowheads="1"/>
          </p:cNvSpPr>
          <p:nvPr/>
        </p:nvSpPr>
        <p:spPr bwMode="auto">
          <a:xfrm>
            <a:off x="468313" y="6378575"/>
            <a:ext cx="6858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971" tIns="45488" rIns="90971" bIns="45488">
            <a:spAutoFit/>
          </a:bodyPr>
          <a:lstStyle/>
          <a:p>
            <a:pPr defTabSz="454700" eaLnBrk="0" hangingPunct="0">
              <a:lnSpc>
                <a:spcPct val="90000"/>
              </a:lnSpc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Sources: Gartner, Predicts 2012: Application Development, 4Q, 2011; Gartner, Govern Your Services and Manage Your APIs with Application Services Governance, 4Q 2012; Gartner, Open for Business: Learn to Profit by Open Data, 1Q 2012 </a:t>
            </a:r>
          </a:p>
        </p:txBody>
      </p:sp>
      <p:sp>
        <p:nvSpPr>
          <p:cNvPr id="37903" name="Text Box 5"/>
          <p:cNvSpPr txBox="1">
            <a:spLocks noChangeArrowheads="1"/>
          </p:cNvSpPr>
          <p:nvPr/>
        </p:nvSpPr>
        <p:spPr bwMode="auto">
          <a:xfrm>
            <a:off x="6580188" y="1089025"/>
            <a:ext cx="2563812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490" tIns="40246" rIns="80490" bIns="40246" anchor="ctr" anchorCtr="1"/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APIs represent a new, fast-growing channel opportunity</a:t>
            </a:r>
          </a:p>
        </p:txBody>
      </p:sp>
      <p:sp>
        <p:nvSpPr>
          <p:cNvPr id="37904" name="Text Box 12"/>
          <p:cNvSpPr txBox="1">
            <a:spLocks noChangeArrowheads="1"/>
          </p:cNvSpPr>
          <p:nvPr/>
        </p:nvSpPr>
        <p:spPr bwMode="auto">
          <a:xfrm>
            <a:off x="346075" y="1100138"/>
            <a:ext cx="20764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490" tIns="41848" rIns="80490" bIns="41848">
            <a:spAutoFit/>
          </a:bodyPr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262626"/>
                </a:solidFill>
              </a:rPr>
              <a:t>Business models are evolving</a:t>
            </a:r>
          </a:p>
        </p:txBody>
      </p:sp>
      <p:sp>
        <p:nvSpPr>
          <p:cNvPr id="37905" name="Text Box 15"/>
          <p:cNvSpPr txBox="1">
            <a:spLocks noChangeArrowheads="1"/>
          </p:cNvSpPr>
          <p:nvPr/>
        </p:nvSpPr>
        <p:spPr bwMode="auto">
          <a:xfrm>
            <a:off x="2533650" y="1882775"/>
            <a:ext cx="731838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490" tIns="41848" rIns="80490" bIns="41848">
            <a:spAutoFit/>
          </a:bodyPr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262626"/>
                </a:solidFill>
              </a:rPr>
              <a:t>Branch</a:t>
            </a:r>
          </a:p>
        </p:txBody>
      </p:sp>
      <p:sp>
        <p:nvSpPr>
          <p:cNvPr id="37906" name="Text Box 15"/>
          <p:cNvSpPr txBox="1">
            <a:spLocks noChangeArrowheads="1"/>
          </p:cNvSpPr>
          <p:nvPr/>
        </p:nvSpPr>
        <p:spPr bwMode="auto">
          <a:xfrm>
            <a:off x="3529013" y="1882775"/>
            <a:ext cx="8001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490" tIns="41848" rIns="80490" bIns="41848">
            <a:spAutoFit/>
          </a:bodyPr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262626"/>
                </a:solidFill>
              </a:rPr>
              <a:t>Toll-free</a:t>
            </a:r>
          </a:p>
        </p:txBody>
      </p:sp>
      <p:sp>
        <p:nvSpPr>
          <p:cNvPr id="37907" name="Text Box 15"/>
          <p:cNvSpPr txBox="1">
            <a:spLocks noChangeArrowheads="1"/>
          </p:cNvSpPr>
          <p:nvPr/>
        </p:nvSpPr>
        <p:spPr bwMode="auto">
          <a:xfrm>
            <a:off x="4467225" y="1895475"/>
            <a:ext cx="80803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490" tIns="41848" rIns="80490" bIns="41848">
            <a:spAutoFit/>
          </a:bodyPr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262626"/>
                </a:solidFill>
              </a:rPr>
              <a:t>Website</a:t>
            </a:r>
          </a:p>
        </p:txBody>
      </p:sp>
      <p:sp>
        <p:nvSpPr>
          <p:cNvPr id="37908" name="Text Box 15"/>
          <p:cNvSpPr txBox="1">
            <a:spLocks noChangeArrowheads="1"/>
          </p:cNvSpPr>
          <p:nvPr/>
        </p:nvSpPr>
        <p:spPr bwMode="auto">
          <a:xfrm>
            <a:off x="5464175" y="1895475"/>
            <a:ext cx="94773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490" tIns="41848" rIns="80490" bIns="41848">
            <a:spAutoFit/>
          </a:bodyPr>
          <a:lstStyle>
            <a:lvl1pPr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7988" algn="l"/>
                <a:tab pos="817563" algn="l"/>
                <a:tab pos="1225550" algn="l"/>
                <a:tab pos="1635125" algn="l"/>
                <a:tab pos="2043113" algn="l"/>
                <a:tab pos="2452688" algn="l"/>
                <a:tab pos="2860675" algn="l"/>
                <a:tab pos="3270250" algn="l"/>
                <a:tab pos="3678238" algn="l"/>
                <a:tab pos="4087813" algn="l"/>
                <a:tab pos="4497388" algn="l"/>
                <a:tab pos="4905375" algn="l"/>
                <a:tab pos="5314950" algn="l"/>
                <a:tab pos="5722938" algn="l"/>
                <a:tab pos="6132513" algn="l"/>
                <a:tab pos="6540500" algn="l"/>
                <a:tab pos="6950075" algn="l"/>
                <a:tab pos="7358063" algn="l"/>
                <a:tab pos="7767638" algn="l"/>
                <a:tab pos="8175625" algn="l"/>
              </a:tabLs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262626"/>
                </a:solidFill>
              </a:rPr>
              <a:t>Web APIs</a:t>
            </a:r>
          </a:p>
        </p:txBody>
      </p:sp>
      <p:sp>
        <p:nvSpPr>
          <p:cNvPr id="37909" name="Title 2"/>
          <p:cNvSpPr txBox="1">
            <a:spLocks/>
          </p:cNvSpPr>
          <p:nvPr/>
        </p:nvSpPr>
        <p:spPr bwMode="auto">
          <a:xfrm>
            <a:off x="650875" y="149225"/>
            <a:ext cx="7732713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985" tIns="40991" rIns="81985" bIns="40991" anchor="ctr"/>
          <a:lstStyle>
            <a:lvl1pPr defTabSz="40957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0957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0957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0957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0957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900" smtClean="0">
                <a:solidFill>
                  <a:srgbClr val="00B2EF"/>
                </a:solidFill>
                <a:cs typeface="Arial" charset="0"/>
              </a:rPr>
              <a:t>APIs are a path to new business opportunities</a:t>
            </a:r>
          </a:p>
        </p:txBody>
      </p:sp>
      <p:pic>
        <p:nvPicPr>
          <p:cNvPr id="37910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3181350"/>
            <a:ext cx="516572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911" name="Straight Arrow Connector 49"/>
          <p:cNvCxnSpPr>
            <a:cxnSpLocks noChangeShapeType="1"/>
            <a:endCxn id="70" idx="2"/>
          </p:cNvCxnSpPr>
          <p:nvPr/>
        </p:nvCxnSpPr>
        <p:spPr bwMode="auto">
          <a:xfrm flipV="1">
            <a:off x="2808288" y="1528763"/>
            <a:ext cx="2824162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912" name="Group 72"/>
          <p:cNvGrpSpPr>
            <a:grpSpLocks/>
          </p:cNvGrpSpPr>
          <p:nvPr/>
        </p:nvGrpSpPr>
        <p:grpSpPr bwMode="auto">
          <a:xfrm>
            <a:off x="2522538" y="1174750"/>
            <a:ext cx="3816350" cy="708025"/>
            <a:chOff x="7804713" y="2546340"/>
            <a:chExt cx="4197835" cy="801901"/>
          </a:xfrm>
        </p:grpSpPr>
        <p:cxnSp>
          <p:nvCxnSpPr>
            <p:cNvPr id="37913" name="Straight Arrow Connector 84"/>
            <p:cNvCxnSpPr>
              <a:cxnSpLocks noChangeShapeType="1"/>
            </p:cNvCxnSpPr>
            <p:nvPr/>
          </p:nvCxnSpPr>
          <p:spPr bwMode="auto">
            <a:xfrm>
              <a:off x="9555335" y="2960868"/>
              <a:ext cx="503065" cy="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cxnSp>
          <p:nvCxnSpPr>
            <p:cNvPr id="37914" name="Straight Arrow Connector 85"/>
            <p:cNvCxnSpPr>
              <a:cxnSpLocks noChangeShapeType="1"/>
            </p:cNvCxnSpPr>
            <p:nvPr/>
          </p:nvCxnSpPr>
          <p:spPr bwMode="auto">
            <a:xfrm>
              <a:off x="10692263" y="2960868"/>
              <a:ext cx="503065" cy="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cxnSp>
          <p:nvCxnSpPr>
            <p:cNvPr id="37915" name="Straight Arrow Connector 83"/>
            <p:cNvCxnSpPr>
              <a:cxnSpLocks noChangeShapeType="1"/>
            </p:cNvCxnSpPr>
            <p:nvPr/>
          </p:nvCxnSpPr>
          <p:spPr bwMode="auto">
            <a:xfrm>
              <a:off x="8408384" y="2960868"/>
              <a:ext cx="503065" cy="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sp>
          <p:nvSpPr>
            <p:cNvPr id="58" name="Oval 17"/>
            <p:cNvSpPr>
              <a:spLocks noChangeArrowheads="1"/>
            </p:cNvSpPr>
            <p:nvPr/>
          </p:nvSpPr>
          <p:spPr bwMode="auto">
            <a:xfrm>
              <a:off x="7804713" y="2546340"/>
              <a:ext cx="777053" cy="801901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noFill/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17" name="Picture 68" descr="sto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222" y="2724800"/>
              <a:ext cx="432011" cy="44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Oval 17"/>
            <p:cNvSpPr>
              <a:spLocks noChangeArrowheads="1"/>
            </p:cNvSpPr>
            <p:nvPr/>
          </p:nvSpPr>
          <p:spPr bwMode="auto">
            <a:xfrm>
              <a:off x="8944973" y="2546340"/>
              <a:ext cx="777054" cy="801901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noFill/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19" name="Picture 71" descr="old_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4289" y="2734752"/>
              <a:ext cx="518412" cy="425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Oval 17"/>
            <p:cNvSpPr>
              <a:spLocks noChangeArrowheads="1"/>
            </p:cNvSpPr>
            <p:nvPr/>
          </p:nvSpPr>
          <p:spPr bwMode="auto">
            <a:xfrm>
              <a:off x="10085234" y="2546340"/>
              <a:ext cx="777053" cy="801901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noFill/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21" name="Picture 69" descr="web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0828" y="2689069"/>
              <a:ext cx="465872" cy="51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Oval 17"/>
            <p:cNvSpPr>
              <a:spLocks noChangeArrowheads="1"/>
            </p:cNvSpPr>
            <p:nvPr/>
          </p:nvSpPr>
          <p:spPr bwMode="auto">
            <a:xfrm>
              <a:off x="11225494" y="2546340"/>
              <a:ext cx="777054" cy="801901"/>
            </a:xfrm>
            <a:prstGeom prst="ellipse">
              <a:avLst/>
            </a:prstGeom>
            <a:gradFill rotWithShape="0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7200000"/>
            </a:gradFill>
            <a:ln w="38100" algn="ctr">
              <a:noFill/>
              <a:round/>
              <a:headEnd/>
              <a:tailEnd/>
            </a:ln>
          </p:spPr>
          <p:txBody>
            <a:bodyPr/>
            <a:lstStyle/>
            <a:p>
              <a:pPr defTabSz="454700" eaLnBrk="0" hangingPunct="0">
                <a:lnSpc>
                  <a:spcPct val="90000"/>
                </a:lnSpc>
                <a:defRPr/>
              </a:pPr>
              <a:endParaRPr lang="en-US" sz="22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7923" name="Picture 72" descr="API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6115" y="2649972"/>
              <a:ext cx="569026" cy="51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12630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9" tIns="41020" rIns="82039" bIns="41020" anchor="ctr"/>
          <a:lstStyle/>
          <a:p>
            <a:pPr algn="ctr" defTabSz="456188" eaLnBrk="0" hangingPunct="0">
              <a:defRPr/>
            </a:pPr>
            <a:endParaRPr lang="en-US" sz="22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39938" name="Picture 4" descr="Tesl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71550"/>
            <a:ext cx="6746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5311775"/>
            <a:ext cx="4865687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9"/>
          <p:cNvSpPr txBox="1">
            <a:spLocks noChangeArrowheads="1"/>
          </p:cNvSpPr>
          <p:nvPr/>
        </p:nvSpPr>
        <p:spPr bwMode="auto">
          <a:xfrm>
            <a:off x="165100" y="1710892"/>
            <a:ext cx="2005013" cy="68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39" tIns="41020" rIns="82039" bIns="41020">
            <a:spAutoFit/>
          </a:bodyPr>
          <a:lstStyle>
            <a:lvl1pPr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cs typeface="Arial" charset="0"/>
              </a:rPr>
              <a:t>REST APIs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cs typeface="Arial" charset="0"/>
              </a:rPr>
              <a:t>for Mobile Apps</a:t>
            </a:r>
          </a:p>
        </p:txBody>
      </p:sp>
      <p:pic>
        <p:nvPicPr>
          <p:cNvPr id="3994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417763"/>
            <a:ext cx="1800225" cy="1176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2" name="Rectangle 2"/>
          <p:cNvSpPr txBox="1">
            <a:spLocks noChangeArrowheads="1"/>
          </p:cNvSpPr>
          <p:nvPr/>
        </p:nvSpPr>
        <p:spPr bwMode="auto">
          <a:xfrm>
            <a:off x="398463" y="201613"/>
            <a:ext cx="8974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/>
          <a:lstStyle>
            <a:lvl1pPr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B2EF"/>
                </a:solidFill>
                <a:cs typeface="Arial" charset="0"/>
              </a:rPr>
              <a:t>Business APIs provide real value across industries</a:t>
            </a:r>
          </a:p>
        </p:txBody>
      </p:sp>
      <p:pic>
        <p:nvPicPr>
          <p:cNvPr id="3994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3084513"/>
            <a:ext cx="17510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971550"/>
            <a:ext cx="4052887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770313"/>
            <a:ext cx="2633663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52713"/>
            <a:ext cx="3879850" cy="2084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7" name="TextBox 30"/>
          <p:cNvSpPr txBox="1">
            <a:spLocks noChangeArrowheads="1"/>
          </p:cNvSpPr>
          <p:nvPr/>
        </p:nvSpPr>
        <p:spPr bwMode="auto">
          <a:xfrm>
            <a:off x="3357563" y="3644900"/>
            <a:ext cx="14112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39" tIns="41020" rIns="82039" bIns="41020">
            <a:spAutoFit/>
          </a:bodyPr>
          <a:lstStyle>
            <a:lvl1pPr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Arial" charset="0"/>
              </a:rPr>
              <a:t>Public APIs</a:t>
            </a:r>
          </a:p>
        </p:txBody>
      </p:sp>
      <p:sp>
        <p:nvSpPr>
          <p:cNvPr id="23" name="Oval 17"/>
          <p:cNvSpPr>
            <a:spLocks noChangeArrowheads="1"/>
          </p:cNvSpPr>
          <p:nvPr/>
        </p:nvSpPr>
        <p:spPr bwMode="auto">
          <a:xfrm>
            <a:off x="7660172" y="1311417"/>
            <a:ext cx="706389" cy="707557"/>
          </a:xfrm>
          <a:prstGeom prst="ellipse">
            <a:avLst/>
          </a:prstGeom>
          <a:gradFill rotWithShape="0">
            <a:gsLst>
              <a:gs pos="0">
                <a:srgbClr val="77CFF5"/>
              </a:gs>
              <a:gs pos="100000">
                <a:srgbClr val="19B9F0"/>
              </a:gs>
            </a:gsLst>
            <a:lin ang="7200000"/>
          </a:gradFill>
          <a:ln w="38100" algn="ctr">
            <a:solidFill>
              <a:schemeClr val="bg1"/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lIns="82039" tIns="41020" rIns="82039" bIns="41020"/>
          <a:lstStyle/>
          <a:p>
            <a:pPr defTabSz="456188" eaLnBrk="0" hangingPunct="0">
              <a:lnSpc>
                <a:spcPct val="90000"/>
              </a:lnSpc>
              <a:defRPr/>
            </a:pPr>
            <a:endParaRPr lang="en-US" sz="2200" dirty="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</p:txBody>
      </p:sp>
      <p:pic>
        <p:nvPicPr>
          <p:cNvPr id="39949" name="Picture 72" descr="AP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1403350"/>
            <a:ext cx="5175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50" name="Group 35"/>
          <p:cNvGrpSpPr>
            <a:grpSpLocks/>
          </p:cNvGrpSpPr>
          <p:nvPr/>
        </p:nvGrpSpPr>
        <p:grpSpPr bwMode="auto">
          <a:xfrm>
            <a:off x="2201863" y="1511300"/>
            <a:ext cx="631825" cy="630238"/>
            <a:chOff x="2714298" y="2162070"/>
            <a:chExt cx="695008" cy="714269"/>
          </a:xfrm>
        </p:grpSpPr>
        <p:sp>
          <p:nvSpPr>
            <p:cNvPr id="25" name="Oval 45"/>
            <p:cNvSpPr>
              <a:spLocks noChangeArrowheads="1"/>
            </p:cNvSpPr>
            <p:nvPr/>
          </p:nvSpPr>
          <p:spPr bwMode="auto">
            <a:xfrm>
              <a:off x="2714298" y="2162070"/>
              <a:ext cx="695008" cy="714269"/>
            </a:xfrm>
            <a:prstGeom prst="ellipse">
              <a:avLst/>
            </a:prstGeom>
            <a:gradFill rotWithShape="1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lIns="101775" tIns="50888" rIns="101775" bIns="50888"/>
            <a:lstStyle/>
            <a:p>
              <a:pPr defTabSz="4561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dirty="0">
                <a:solidFill>
                  <a:srgbClr val="7889FB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pic>
          <p:nvPicPr>
            <p:cNvPr id="39964" name="Picture 25" descr="Mobile01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602" y="2331191"/>
              <a:ext cx="282893" cy="412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Rounded Rectangle 31"/>
          <p:cNvSpPr/>
          <p:nvPr/>
        </p:nvSpPr>
        <p:spPr>
          <a:xfrm>
            <a:off x="5264727" y="4939179"/>
            <a:ext cx="3532909" cy="12154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9" tIns="41020" rIns="82039" bIns="41020" anchor="ctr"/>
          <a:lstStyle/>
          <a:p>
            <a:pPr algn="ctr" defTabSz="45571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2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39952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5513388"/>
            <a:ext cx="335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5110163"/>
            <a:ext cx="8302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54" name="Group 46"/>
          <p:cNvGrpSpPr>
            <a:grpSpLocks/>
          </p:cNvGrpSpPr>
          <p:nvPr/>
        </p:nvGrpSpPr>
        <p:grpSpPr bwMode="auto">
          <a:xfrm>
            <a:off x="3810000" y="4479925"/>
            <a:ext cx="630238" cy="630238"/>
            <a:chOff x="4191000" y="5076931"/>
            <a:chExt cx="693262" cy="714269"/>
          </a:xfrm>
        </p:grpSpPr>
        <p:sp>
          <p:nvSpPr>
            <p:cNvPr id="39961" name="Oval 41"/>
            <p:cNvSpPr>
              <a:spLocks noChangeArrowheads="1"/>
            </p:cNvSpPr>
            <p:nvPr/>
          </p:nvSpPr>
          <p:spPr bwMode="auto">
            <a:xfrm>
              <a:off x="4191000" y="5076931"/>
              <a:ext cx="693262" cy="714269"/>
            </a:xfrm>
            <a:prstGeom prst="ellipse">
              <a:avLst/>
            </a:prstGeom>
            <a:gradFill rotWithShape="1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1680" tIns="50841" rIns="101680" bIns="50841"/>
            <a:lstStyle/>
            <a:p>
              <a:pPr defTabSz="45561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00" smtClean="0">
                <a:solidFill>
                  <a:srgbClr val="7889FB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39962" name="Picture 28" descr="Mobile0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685" y="5265823"/>
              <a:ext cx="412115" cy="31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55" name="Group 3"/>
          <p:cNvGrpSpPr>
            <a:grpSpLocks/>
          </p:cNvGrpSpPr>
          <p:nvPr/>
        </p:nvGrpSpPr>
        <p:grpSpPr bwMode="auto">
          <a:xfrm>
            <a:off x="879475" y="3906838"/>
            <a:ext cx="1771650" cy="1404937"/>
            <a:chOff x="100" y="1200"/>
            <a:chExt cx="2504" cy="2448"/>
          </a:xfrm>
        </p:grpSpPr>
        <p:pic>
          <p:nvPicPr>
            <p:cNvPr id="39959" name="Picture 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" y="1205"/>
              <a:ext cx="1157" cy="2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0" name="Picture 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00"/>
              <a:ext cx="1164" cy="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56" name="Group 45"/>
          <p:cNvGrpSpPr>
            <a:grpSpLocks/>
          </p:cNvGrpSpPr>
          <p:nvPr/>
        </p:nvGrpSpPr>
        <p:grpSpPr bwMode="auto">
          <a:xfrm>
            <a:off x="1885950" y="3014663"/>
            <a:ext cx="630238" cy="630237"/>
            <a:chOff x="-1600200" y="3945201"/>
            <a:chExt cx="693262" cy="714269"/>
          </a:xfrm>
        </p:grpSpPr>
        <p:sp>
          <p:nvSpPr>
            <p:cNvPr id="39957" name="Oval 41"/>
            <p:cNvSpPr>
              <a:spLocks noChangeArrowheads="1"/>
            </p:cNvSpPr>
            <p:nvPr/>
          </p:nvSpPr>
          <p:spPr bwMode="auto">
            <a:xfrm>
              <a:off x="-1600200" y="3945201"/>
              <a:ext cx="693262" cy="714269"/>
            </a:xfrm>
            <a:prstGeom prst="ellipse">
              <a:avLst/>
            </a:prstGeom>
            <a:gradFill rotWithShape="1">
              <a:gsLst>
                <a:gs pos="0">
                  <a:srgbClr val="77CFF5"/>
                </a:gs>
                <a:gs pos="100000">
                  <a:srgbClr val="19B9F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1680" tIns="50841" rIns="101680" bIns="50841"/>
            <a:lstStyle/>
            <a:p>
              <a:pPr defTabSz="45561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00" smtClean="0">
                <a:solidFill>
                  <a:srgbClr val="7889FB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39958" name="Picture 3" descr="C:\Mike\Connectivity Decks\API Discussion\images\Car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50182" y="4202295"/>
              <a:ext cx="559582" cy="20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069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00113" y="1155700"/>
          <a:ext cx="7786687" cy="483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967"/>
                <a:gridCol w="4253720"/>
              </a:tblGrid>
              <a:tr h="3465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 Light"/>
                        </a:rPr>
                        <a:t>Model</a:t>
                      </a:r>
                      <a:endParaRPr lang="en-US" sz="1400" dirty="0">
                        <a:latin typeface="Helvetica Neue Light"/>
                      </a:endParaRPr>
                    </a:p>
                  </a:txBody>
                  <a:tcPr marL="91448" marR="91448" marT="45718" marB="45718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 Light"/>
                        </a:rPr>
                        <a:t>Goal</a:t>
                      </a:r>
                      <a:endParaRPr lang="en-US" sz="1400" dirty="0">
                        <a:latin typeface="Helvetica Neue Light"/>
                      </a:endParaRPr>
                    </a:p>
                  </a:txBody>
                  <a:tcPr marL="91448" marR="91448" marT="45718" marB="45718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0667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Self-service API portal for internal development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Support Omni-channel strategy and 360 view of customer. API model for loosely coupling internal channel development. Internal exposure of business logic as APIs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APIs for Apps ecosystem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Offering APIs to create an Apps ecosystem and foster innovation. Offers marketing &amp; branding visibility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2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B2B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APIs for Customer-Bank integration (i.e. accounting packages receiving banking statements or payments)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0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 for open data access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Open access to data in public or private organization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0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 Standardization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 standardization to foster reusable app development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0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Banking API Platform 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 Light"/>
                        <a:ea typeface="MS PGothic" panose="020B0600070205080204" pitchFamily="34" charset="-128"/>
                      </a:endParaRP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4607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682625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030288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1376363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 Light"/>
                          <a:ea typeface="MS PGothic" panose="020B0600070205080204" pitchFamily="34" charset="-128"/>
                        </a:rPr>
                        <a:t>API platform to access banking data</a:t>
                      </a:r>
                    </a:p>
                  </a:txBody>
                  <a:tcPr marL="91448" marR="91448" marT="45718" marB="45718" horzOverflow="overflow">
                    <a:lnL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3399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50863" y="-57150"/>
            <a:ext cx="9351962" cy="860425"/>
          </a:xfrm>
          <a:prstGeom prst="rect">
            <a:avLst/>
          </a:prstGeom>
          <a:noFill/>
          <a:ln>
            <a:noFill/>
          </a:ln>
          <a:extLst/>
        </p:spPr>
        <p:txBody>
          <a:bodyPr lIns="91280" tIns="45641" rIns="91280" bIns="45641">
            <a:spAutoFit/>
          </a:bodyPr>
          <a:lstStyle>
            <a:lvl1pPr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45481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500" b="1" dirty="0">
                <a:solidFill>
                  <a:srgbClr val="212121"/>
                </a:solidFill>
                <a:latin typeface="Helvetica Neue"/>
                <a:ea typeface="ＭＳ Ｐゴシック" charset="0"/>
              </a:rPr>
              <a:t>Trends: </a:t>
            </a:r>
            <a:endParaRPr lang="en-US" sz="2500" b="1" dirty="0" smtClean="0">
              <a:solidFill>
                <a:srgbClr val="212121"/>
              </a:solidFill>
              <a:latin typeface="Helvetica Neue"/>
              <a:ea typeface="ＭＳ Ｐゴシック" charset="0"/>
            </a:endParaRPr>
          </a:p>
          <a:p>
            <a:pPr defTabSz="45481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500" b="1" dirty="0" smtClean="0">
                <a:solidFill>
                  <a:srgbClr val="212121"/>
                </a:solidFill>
                <a:latin typeface="Helvetica Neue"/>
                <a:ea typeface="ＭＳ Ｐゴシック" charset="0"/>
              </a:rPr>
              <a:t>How </a:t>
            </a:r>
            <a:r>
              <a:rPr lang="en-US" sz="2500" b="1" dirty="0">
                <a:solidFill>
                  <a:srgbClr val="212121"/>
                </a:solidFill>
                <a:latin typeface="Helvetica Neue"/>
                <a:ea typeface="ＭＳ Ｐゴシック" charset="0"/>
              </a:rPr>
              <a:t>APIs are transforming Banking services today</a:t>
            </a:r>
          </a:p>
        </p:txBody>
      </p:sp>
      <p:cxnSp>
        <p:nvCxnSpPr>
          <p:cNvPr id="40988" name="Straight Arrow Connector 2"/>
          <p:cNvCxnSpPr>
            <a:cxnSpLocks noChangeShapeType="1"/>
          </p:cNvCxnSpPr>
          <p:nvPr/>
        </p:nvCxnSpPr>
        <p:spPr bwMode="auto">
          <a:xfrm>
            <a:off x="531813" y="1416050"/>
            <a:ext cx="0" cy="4449763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9" name="TextBox 6"/>
          <p:cNvSpPr txBox="1">
            <a:spLocks noChangeArrowheads="1"/>
          </p:cNvSpPr>
          <p:nvPr/>
        </p:nvSpPr>
        <p:spPr bwMode="auto">
          <a:xfrm>
            <a:off x="42863" y="6000750"/>
            <a:ext cx="7905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>
            <a:spAutoFit/>
          </a:bodyPr>
          <a:lstStyle>
            <a:lvl1pPr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</a:rPr>
              <a:t>Emerging</a:t>
            </a:r>
          </a:p>
        </p:txBody>
      </p:sp>
      <p:sp>
        <p:nvSpPr>
          <p:cNvPr id="40990" name="TextBox 8"/>
          <p:cNvSpPr txBox="1">
            <a:spLocks noChangeArrowheads="1"/>
          </p:cNvSpPr>
          <p:nvPr/>
        </p:nvSpPr>
        <p:spPr bwMode="auto">
          <a:xfrm>
            <a:off x="0" y="1143000"/>
            <a:ext cx="8524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>
            <a:spAutoFit/>
          </a:bodyPr>
          <a:lstStyle>
            <a:lvl1pPr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Expanding</a:t>
            </a:r>
            <a:endParaRPr lang="en-US" sz="11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937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7" descr="C:\Mike\Next Generation Platform\Images\social_busi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1366838"/>
            <a:ext cx="8128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c 8"/>
          <p:cNvSpPr/>
          <p:nvPr/>
        </p:nvSpPr>
        <p:spPr bwMode="auto">
          <a:xfrm>
            <a:off x="2732088" y="1677988"/>
            <a:ext cx="3751262" cy="3749675"/>
          </a:xfrm>
          <a:prstGeom prst="arc">
            <a:avLst>
              <a:gd name="adj1" fmla="val 16438802"/>
              <a:gd name="adj2" fmla="val 158127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lIns="91173" tIns="45590" rIns="91173" bIns="45590"/>
          <a:lstStyle/>
          <a:p>
            <a:pPr defTabSz="455374" eaLnBrk="0" hangingPunct="0">
              <a:lnSpc>
                <a:spcPct val="90000"/>
              </a:lnSpc>
              <a:defRPr/>
            </a:pPr>
            <a:endParaRPr lang="en-US" sz="22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/>
            </a:endParaRPr>
          </a:p>
        </p:txBody>
      </p:sp>
      <p:pic>
        <p:nvPicPr>
          <p:cNvPr id="41987" name="Picture 4" descr="C:\Mike\Connectivity Decks\API Discussion\images\Us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1506538"/>
            <a:ext cx="6413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C:\Mike\Next Generation Platform\Images\BAO_icon__png_forma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12863"/>
            <a:ext cx="877888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49"/>
          <p:cNvSpPr>
            <a:spLocks noChangeArrowheads="1"/>
          </p:cNvSpPr>
          <p:nvPr/>
        </p:nvSpPr>
        <p:spPr bwMode="auto">
          <a:xfrm>
            <a:off x="487363" y="2157413"/>
            <a:ext cx="9445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Big Data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990" name="Rectangle 52"/>
          <p:cNvSpPr>
            <a:spLocks noChangeArrowheads="1"/>
          </p:cNvSpPr>
          <p:nvPr/>
        </p:nvSpPr>
        <p:spPr bwMode="auto">
          <a:xfrm>
            <a:off x="1704975" y="2157413"/>
            <a:ext cx="7858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Assets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1514475" y="1598613"/>
            <a:ext cx="0" cy="715962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173" tIns="45590" rIns="91173" bIns="4559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B2E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4825" y="2568575"/>
            <a:ext cx="2093913" cy="871538"/>
          </a:xfrm>
          <a:prstGeom prst="rect">
            <a:avLst/>
          </a:prstGeom>
        </p:spPr>
        <p:txBody>
          <a:bodyPr lIns="91173" tIns="45590" rIns="91173" bIns="45590">
            <a:spAutoFit/>
          </a:bodyPr>
          <a:lstStyle/>
          <a:p>
            <a:pPr defTabSz="455374" eaLnBrk="0" hangingPunct="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sz="1400" b="1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Big data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sources provide insights that are shared and monetized through APIs</a:t>
            </a:r>
          </a:p>
        </p:txBody>
      </p:sp>
      <p:sp>
        <p:nvSpPr>
          <p:cNvPr id="41993" name="Rectangle 57"/>
          <p:cNvSpPr>
            <a:spLocks noChangeArrowheads="1"/>
          </p:cNvSpPr>
          <p:nvPr/>
        </p:nvSpPr>
        <p:spPr bwMode="auto">
          <a:xfrm>
            <a:off x="6864350" y="2155825"/>
            <a:ext cx="71596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Social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994" name="Rectangle 58"/>
          <p:cNvSpPr>
            <a:spLocks noChangeArrowheads="1"/>
          </p:cNvSpPr>
          <p:nvPr/>
        </p:nvSpPr>
        <p:spPr bwMode="auto">
          <a:xfrm>
            <a:off x="8040688" y="2155825"/>
            <a:ext cx="6969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Users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995" name="Line 7"/>
          <p:cNvSpPr>
            <a:spLocks noChangeShapeType="1"/>
          </p:cNvSpPr>
          <p:nvPr/>
        </p:nvSpPr>
        <p:spPr bwMode="auto">
          <a:xfrm>
            <a:off x="7826375" y="1597025"/>
            <a:ext cx="0" cy="714375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173" tIns="45590" rIns="91173" bIns="4559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B2E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8313" y="2576513"/>
            <a:ext cx="2238375" cy="871537"/>
          </a:xfrm>
          <a:prstGeom prst="rect">
            <a:avLst/>
          </a:prstGeom>
        </p:spPr>
        <p:txBody>
          <a:bodyPr lIns="91173" tIns="45590" rIns="91173" bIns="45590">
            <a:spAutoFit/>
          </a:bodyPr>
          <a:lstStyle/>
          <a:p>
            <a:pPr defTabSz="455374" eaLnBrk="0" hangingPunct="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sz="1400" b="1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Social</a:t>
            </a:r>
            <a:r>
              <a:rPr lang="en-US" sz="1400" b="1" kern="0" dirty="0">
                <a:solidFill>
                  <a:srgbClr val="80808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1400" b="1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APIs</a:t>
            </a:r>
            <a:r>
              <a:rPr lang="en-US" sz="1400" b="1" kern="0" dirty="0">
                <a:solidFill>
                  <a:srgbClr val="80808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fuel personalized experiences for users and new business models</a:t>
            </a:r>
          </a:p>
        </p:txBody>
      </p:sp>
      <p:pic>
        <p:nvPicPr>
          <p:cNvPr id="41997" name="Picture 3" descr="C:\Mike\Connectivity Decks\API Discussion\images\Asse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500188"/>
            <a:ext cx="63817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8" name="Picture 5" descr="C:\Mike\Connectivity Decks\API Discussion\images\WebApp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4086225"/>
            <a:ext cx="639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9" name="Rectangle 31"/>
          <p:cNvSpPr>
            <a:spLocks noChangeArrowheads="1"/>
          </p:cNvSpPr>
          <p:nvPr/>
        </p:nvSpPr>
        <p:spPr bwMode="auto">
          <a:xfrm>
            <a:off x="554038" y="4732338"/>
            <a:ext cx="7080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Cloud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2000" name="Rectangle 32"/>
          <p:cNvSpPr>
            <a:spLocks noChangeArrowheads="1"/>
          </p:cNvSpPr>
          <p:nvPr/>
        </p:nvSpPr>
        <p:spPr bwMode="auto">
          <a:xfrm>
            <a:off x="1487488" y="4732338"/>
            <a:ext cx="11207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Web Apps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2001" name="Line 7"/>
          <p:cNvSpPr>
            <a:spLocks noChangeShapeType="1"/>
          </p:cNvSpPr>
          <p:nvPr/>
        </p:nvSpPr>
        <p:spPr bwMode="auto">
          <a:xfrm>
            <a:off x="1501775" y="4173538"/>
            <a:ext cx="0" cy="717550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173" tIns="45590" rIns="91173" bIns="4559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B2E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3713" y="5143500"/>
            <a:ext cx="2438400" cy="871538"/>
          </a:xfrm>
          <a:prstGeom prst="rect">
            <a:avLst/>
          </a:prstGeom>
        </p:spPr>
        <p:txBody>
          <a:bodyPr lIns="91173" tIns="45590" rIns="91173" bIns="45590">
            <a:spAutoFit/>
          </a:bodyPr>
          <a:lstStyle/>
          <a:p>
            <a:pPr defTabSz="455374" eaLnBrk="0" hangingPunct="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sz="1400" b="1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Cloud services </a:t>
            </a:r>
            <a:r>
              <a:rPr lang="en-US" sz="1400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are exposed through Web APIs enabling rapid composition environments</a:t>
            </a:r>
          </a:p>
        </p:txBody>
      </p:sp>
      <p:pic>
        <p:nvPicPr>
          <p:cNvPr id="42003" name="Picture 2" descr="C:\Mike\Next Generation Platform\Images\mobile_Icon_N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3944938"/>
            <a:ext cx="804863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4" name="Rectangle 43"/>
          <p:cNvSpPr>
            <a:spLocks noChangeArrowheads="1"/>
          </p:cNvSpPr>
          <p:nvPr/>
        </p:nvSpPr>
        <p:spPr bwMode="auto">
          <a:xfrm>
            <a:off x="6864350" y="4735513"/>
            <a:ext cx="76676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Mobile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2005" name="Rectangle 44"/>
          <p:cNvSpPr>
            <a:spLocks noChangeArrowheads="1"/>
          </p:cNvSpPr>
          <p:nvPr/>
        </p:nvSpPr>
        <p:spPr bwMode="auto">
          <a:xfrm>
            <a:off x="8040688" y="4735513"/>
            <a:ext cx="6604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90" rIns="91173" bIns="45590">
            <a:spAutoFit/>
          </a:bodyPr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Wingdings" charset="0"/>
              </a:rPr>
              <a:t>Apps</a:t>
            </a:r>
            <a:endParaRPr lang="en-US" sz="16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2006" name="Line 7"/>
          <p:cNvSpPr>
            <a:spLocks noChangeShapeType="1"/>
          </p:cNvSpPr>
          <p:nvPr/>
        </p:nvSpPr>
        <p:spPr bwMode="auto">
          <a:xfrm>
            <a:off x="7826375" y="4176713"/>
            <a:ext cx="0" cy="715962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173" tIns="45590" rIns="91173" bIns="4559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B2E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18313" y="5133975"/>
            <a:ext cx="2085975" cy="873125"/>
          </a:xfrm>
          <a:prstGeom prst="rect">
            <a:avLst/>
          </a:prstGeom>
        </p:spPr>
        <p:txBody>
          <a:bodyPr lIns="91173" tIns="45590" rIns="91173" bIns="45590">
            <a:spAutoFit/>
          </a:bodyPr>
          <a:lstStyle/>
          <a:p>
            <a:pPr defTabSz="455374" eaLnBrk="0" hangingPunct="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sz="1400" b="1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Mobile applications </a:t>
            </a:r>
            <a:r>
              <a:rPr lang="en-US" sz="1400" kern="0" dirty="0">
                <a:solidFill>
                  <a:srgbClr val="00B2EF"/>
                </a:solidFill>
                <a:latin typeface="Arial"/>
                <a:ea typeface="ＭＳ Ｐゴシック" charset="0"/>
                <a:cs typeface="Arial"/>
              </a:rPr>
              <a:t>make calls to back end services through Web APIs</a:t>
            </a:r>
          </a:p>
        </p:txBody>
      </p:sp>
      <p:pic>
        <p:nvPicPr>
          <p:cNvPr id="42008" name="Picture 2" descr="C:\Mike\Connectivity Decks\API Discussion\images\App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408305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9" name="Picture 6" descr="C:\Mike\Next Generation Platform\Images\smarter_planet_clou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4049713"/>
            <a:ext cx="75565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0" name="Oval 56"/>
          <p:cNvSpPr>
            <a:spLocks noChangeArrowheads="1"/>
          </p:cNvSpPr>
          <p:nvPr/>
        </p:nvSpPr>
        <p:spPr bwMode="auto">
          <a:xfrm>
            <a:off x="2903538" y="2000250"/>
            <a:ext cx="685800" cy="687388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73" tIns="45590" rIns="91173" bIns="45590"/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2011" name="Picture 2" descr="C:\Mike\Connectivity Decks\API Discussion\images\Gears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2116138"/>
            <a:ext cx="4905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2" name="Oval 63"/>
          <p:cNvSpPr>
            <a:spLocks noChangeArrowheads="1"/>
          </p:cNvSpPr>
          <p:nvPr/>
        </p:nvSpPr>
        <p:spPr bwMode="auto">
          <a:xfrm>
            <a:off x="5605463" y="1952625"/>
            <a:ext cx="687387" cy="684213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73" tIns="45590" rIns="91173" bIns="45590"/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2013" name="Picture 2" descr="C:\Mike\Connectivity Decks\API Discussion\images\Gears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2065338"/>
            <a:ext cx="4921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4" name="Oval 65"/>
          <p:cNvSpPr>
            <a:spLocks noChangeArrowheads="1"/>
          </p:cNvSpPr>
          <p:nvPr/>
        </p:nvSpPr>
        <p:spPr bwMode="auto">
          <a:xfrm>
            <a:off x="2884488" y="4430713"/>
            <a:ext cx="685800" cy="687387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73" tIns="45590" rIns="91173" bIns="45590"/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2015" name="Picture 2" descr="C:\Mike\Connectivity Decks\API Discussion\images\Gears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4546600"/>
            <a:ext cx="4905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6" name="Oval 67"/>
          <p:cNvSpPr>
            <a:spLocks noChangeArrowheads="1"/>
          </p:cNvSpPr>
          <p:nvPr/>
        </p:nvSpPr>
        <p:spPr bwMode="auto">
          <a:xfrm>
            <a:off x="5629275" y="4438650"/>
            <a:ext cx="685800" cy="684213"/>
          </a:xfrm>
          <a:prstGeom prst="ellipse">
            <a:avLst/>
          </a:prstGeom>
          <a:gradFill rotWithShape="1">
            <a:gsLst>
              <a:gs pos="0">
                <a:srgbClr val="77CFF5"/>
              </a:gs>
              <a:gs pos="100000">
                <a:srgbClr val="19B9F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173" tIns="45590" rIns="91173" bIns="45590"/>
          <a:lstStyle/>
          <a:p>
            <a:pPr defTabSz="4540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smtClean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2017" name="Picture 2" descr="C:\Mike\Connectivity Decks\API Discussion\images\Gears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8" y="4551363"/>
            <a:ext cx="4921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15" name="Text Box 51"/>
          <p:cNvSpPr txBox="1">
            <a:spLocks noChangeArrowheads="1"/>
          </p:cNvSpPr>
          <p:nvPr/>
        </p:nvSpPr>
        <p:spPr bwMode="auto">
          <a:xfrm>
            <a:off x="2992438" y="5018088"/>
            <a:ext cx="6540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lIns="91173" tIns="45590" rIns="91173" bIns="45590">
            <a:spAutoFit/>
          </a:bodyPr>
          <a:lstStyle/>
          <a:p>
            <a:pPr defTabSz="455374" eaLnBrk="0" hangingPunct="0">
              <a:defRPr/>
            </a:pPr>
            <a:r>
              <a:rPr lang="en-US" sz="2200" b="1" dirty="0">
                <a:solidFill>
                  <a:srgbClr val="800000"/>
                </a:solidFill>
                <a:latin typeface="Arial" pitchFamily="-112" charset="0"/>
                <a:ea typeface="ＭＳ Ｐゴシック" charset="0"/>
                <a:cs typeface="Arial"/>
              </a:rPr>
              <a:t>API</a:t>
            </a:r>
          </a:p>
        </p:txBody>
      </p:sp>
      <p:sp>
        <p:nvSpPr>
          <p:cNvPr id="36916" name="Text Box 52"/>
          <p:cNvSpPr txBox="1">
            <a:spLocks noChangeArrowheads="1"/>
          </p:cNvSpPr>
          <p:nvPr/>
        </p:nvSpPr>
        <p:spPr bwMode="auto">
          <a:xfrm>
            <a:off x="5743575" y="5038725"/>
            <a:ext cx="6540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lIns="91173" tIns="45590" rIns="91173" bIns="45590">
            <a:spAutoFit/>
          </a:bodyPr>
          <a:lstStyle/>
          <a:p>
            <a:pPr defTabSz="455374" eaLnBrk="0" hangingPunct="0">
              <a:defRPr/>
            </a:pPr>
            <a:r>
              <a:rPr lang="en-US" sz="2200" b="1" dirty="0">
                <a:solidFill>
                  <a:srgbClr val="800000"/>
                </a:solidFill>
                <a:latin typeface="Arial" pitchFamily="-112" charset="0"/>
                <a:ea typeface="ＭＳ Ｐゴシック" charset="0"/>
                <a:cs typeface="Arial"/>
              </a:rPr>
              <a:t>API</a:t>
            </a:r>
          </a:p>
        </p:txBody>
      </p:sp>
      <p:sp>
        <p:nvSpPr>
          <p:cNvPr id="36917" name="Text Box 53"/>
          <p:cNvSpPr txBox="1">
            <a:spLocks noChangeArrowheads="1"/>
          </p:cNvSpPr>
          <p:nvPr/>
        </p:nvSpPr>
        <p:spPr bwMode="auto">
          <a:xfrm>
            <a:off x="5722938" y="1641475"/>
            <a:ext cx="6556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lIns="91173" tIns="45590" rIns="91173" bIns="45590">
            <a:spAutoFit/>
          </a:bodyPr>
          <a:lstStyle/>
          <a:p>
            <a:pPr defTabSz="455374" eaLnBrk="0" hangingPunct="0">
              <a:defRPr/>
            </a:pPr>
            <a:r>
              <a:rPr lang="en-US" sz="2200" b="1" dirty="0">
                <a:solidFill>
                  <a:srgbClr val="800000"/>
                </a:solidFill>
                <a:latin typeface="Arial" pitchFamily="-112" charset="0"/>
                <a:ea typeface="ＭＳ Ｐゴシック" charset="0"/>
                <a:cs typeface="Arial"/>
              </a:rPr>
              <a:t>API</a:t>
            </a:r>
          </a:p>
        </p:txBody>
      </p:sp>
      <p:sp>
        <p:nvSpPr>
          <p:cNvPr id="36918" name="Text Box 54"/>
          <p:cNvSpPr txBox="1">
            <a:spLocks noChangeArrowheads="1"/>
          </p:cNvSpPr>
          <p:nvPr/>
        </p:nvSpPr>
        <p:spPr bwMode="auto">
          <a:xfrm>
            <a:off x="2933700" y="1687513"/>
            <a:ext cx="6540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lIns="91173" tIns="45590" rIns="91173" bIns="45590">
            <a:spAutoFit/>
          </a:bodyPr>
          <a:lstStyle/>
          <a:p>
            <a:pPr defTabSz="455374" eaLnBrk="0" hangingPunct="0">
              <a:defRPr/>
            </a:pPr>
            <a:r>
              <a:rPr lang="en-US" sz="2200" b="1" dirty="0">
                <a:solidFill>
                  <a:srgbClr val="800000"/>
                </a:solidFill>
                <a:latin typeface="Arial" pitchFamily="-112" charset="0"/>
                <a:ea typeface="ＭＳ Ｐゴシック" charset="0"/>
                <a:cs typeface="Arial"/>
              </a:rPr>
              <a:t>API</a:t>
            </a:r>
          </a:p>
        </p:txBody>
      </p:sp>
      <p:sp>
        <p:nvSpPr>
          <p:cNvPr id="42022" name="TextBox 4"/>
          <p:cNvSpPr txBox="1">
            <a:spLocks noChangeArrowheads="1"/>
          </p:cNvSpPr>
          <p:nvPr/>
        </p:nvSpPr>
        <p:spPr bwMode="auto">
          <a:xfrm>
            <a:off x="3208338" y="3327400"/>
            <a:ext cx="3140075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3" tIns="45590" rIns="91173" bIns="45590">
            <a:spAutoFit/>
          </a:bodyPr>
          <a:lstStyle>
            <a:lvl1pPr marL="381000" indent="-3810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Helvetica Neue" charset="0"/>
              <a:buAutoNum type="arabicPeriod"/>
            </a:pPr>
            <a:r>
              <a:rPr lang="en-US" sz="1600" smtClean="0">
                <a:solidFill>
                  <a:srgbClr val="800000"/>
                </a:solidFill>
                <a:ea typeface="MS PGothic" charset="0"/>
              </a:rPr>
              <a:t>Omni-channel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Helvetica Neue" charset="0"/>
              <a:buAutoNum type="arabicPeriod"/>
            </a:pPr>
            <a:r>
              <a:rPr lang="en-US" sz="1600" smtClean="0">
                <a:solidFill>
                  <a:srgbClr val="800000"/>
                </a:solidFill>
                <a:ea typeface="MS PGothic" charset="0"/>
              </a:rPr>
              <a:t>Operates with agility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Helvetica Neue" charset="0"/>
              <a:buAutoNum type="arabicPeriod"/>
            </a:pPr>
            <a:r>
              <a:rPr lang="en-US" sz="1600" smtClean="0">
                <a:solidFill>
                  <a:srgbClr val="800000"/>
                </a:solidFill>
                <a:ea typeface="MS PGothic" charset="0"/>
              </a:rPr>
              <a:t>Re-invents itself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Helvetica Neue" charset="0"/>
              <a:buAutoNum type="arabicPeriod"/>
            </a:pPr>
            <a:endParaRPr lang="en-US" sz="1600" smtClean="0">
              <a:solidFill>
                <a:srgbClr val="800000"/>
              </a:solidFill>
              <a:ea typeface="MS PGothic" charset="0"/>
            </a:endParaRPr>
          </a:p>
        </p:txBody>
      </p:sp>
      <p:sp>
        <p:nvSpPr>
          <p:cNvPr id="42023" name="TextBox 4"/>
          <p:cNvSpPr txBox="1">
            <a:spLocks noChangeArrowheads="1"/>
          </p:cNvSpPr>
          <p:nvPr/>
        </p:nvSpPr>
        <p:spPr bwMode="auto">
          <a:xfrm>
            <a:off x="3395663" y="2703513"/>
            <a:ext cx="31400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3" tIns="45590" rIns="91173" bIns="45590">
            <a:spAutoFit/>
          </a:bodyPr>
          <a:lstStyle>
            <a:lvl1pPr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4025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800000"/>
                </a:solidFill>
                <a:ea typeface="MS PGothic" charset="0"/>
              </a:rPr>
              <a:t>Attributes of a Composable Business</a:t>
            </a:r>
          </a:p>
        </p:txBody>
      </p:sp>
      <p:sp>
        <p:nvSpPr>
          <p:cNvPr id="42024" name="Title 1"/>
          <p:cNvSpPr txBox="1">
            <a:spLocks/>
          </p:cNvSpPr>
          <p:nvPr/>
        </p:nvSpPr>
        <p:spPr bwMode="auto">
          <a:xfrm>
            <a:off x="604838" y="66675"/>
            <a:ext cx="850582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82" tIns="45494" rIns="90982" bIns="45494" anchor="ctr"/>
          <a:lstStyle>
            <a:lvl1pPr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 defTabSz="452438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100" smtClean="0">
                <a:solidFill>
                  <a:srgbClr val="00B2EF"/>
                </a:solidFill>
                <a:cs typeface="Arial" charset="0"/>
              </a:rPr>
              <a:t>APIs are the foundation of a Composable Business</a:t>
            </a:r>
          </a:p>
        </p:txBody>
      </p:sp>
    </p:spTree>
    <p:extLst>
      <p:ext uri="{BB962C8B-B14F-4D97-AF65-F5344CB8AC3E}">
        <p14:creationId xmlns:p14="http://schemas.microsoft.com/office/powerpoint/2010/main" val="41989103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52400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Questions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1905000"/>
            <a:ext cx="6160661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Are API’s Web Sites?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Banks are using API’s to?</a:t>
            </a:r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/>
              <a:t>Self-service API portal for internal development</a:t>
            </a:r>
            <a:endParaRPr lang="en-US" sz="1600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/>
              <a:t>APIs for Apps ecosystem</a:t>
            </a:r>
            <a:endParaRPr lang="en-US" sz="1600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 smtClean="0"/>
              <a:t>B2B interactions</a:t>
            </a:r>
            <a:endParaRPr lang="en-US" sz="1600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/>
              <a:t>API for open data access</a:t>
            </a:r>
            <a:endParaRPr lang="en-US" sz="1600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/>
              <a:t>API Standardization</a:t>
            </a:r>
            <a:endParaRPr lang="en-US" sz="1600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sz="1600" b="1" dirty="0"/>
              <a:t>Banking API Platform </a:t>
            </a:r>
            <a:endParaRPr lang="en-US" sz="1600" b="1" dirty="0" smtClean="0"/>
          </a:p>
          <a:p>
            <a:pPr marL="285750" indent="-285750" eaLnBrk="0" fontAlgn="base" hangingPunct="0">
              <a:buFont typeface="Arial"/>
              <a:buChar char="•"/>
            </a:pPr>
            <a:r>
              <a:rPr lang="en-US" b="1" dirty="0" smtClean="0"/>
              <a:t>What part do API’s play in a </a:t>
            </a:r>
            <a:r>
              <a:rPr lang="en-US" b="1" dirty="0" err="1" smtClean="0"/>
              <a:t>Composable</a:t>
            </a:r>
            <a:r>
              <a:rPr lang="en-US" b="1" dirty="0" smtClean="0"/>
              <a:t> Business?</a:t>
            </a:r>
            <a:endParaRPr lang="en-US" b="1" dirty="0"/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b="1" dirty="0" smtClean="0"/>
              <a:t>A - Just one type of component</a:t>
            </a:r>
          </a:p>
          <a:p>
            <a:pPr marL="742630" lvl="1" indent="-285750" eaLnBrk="0" fontAlgn="base" hangingPunct="0">
              <a:buFont typeface="Arial"/>
              <a:buChar char="•"/>
            </a:pPr>
            <a:r>
              <a:rPr lang="en-US" b="1" dirty="0" smtClean="0"/>
              <a:t>B – A foundational component</a:t>
            </a:r>
            <a:endParaRPr 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26440" r="54407" b="24519"/>
          <a:stretch>
            <a:fillRect/>
          </a:stretch>
        </p:blipFill>
        <p:spPr bwMode="auto">
          <a:xfrm>
            <a:off x="-26066" y="1676400"/>
            <a:ext cx="2780621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209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IBM_AD~1\AppData\Local\Temp\articulate\presenter\imgtemp\wpBwPHSN_files\slide0001_image001.p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January 2013">
  <a:themeElements>
    <a:clrScheme name="January 2013 1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83D1F5"/>
      </a:accent1>
      <a:accent2>
        <a:srgbClr val="00A6A0"/>
      </a:accent2>
      <a:accent3>
        <a:srgbClr val="FFFFFF"/>
      </a:accent3>
      <a:accent4>
        <a:srgbClr val="000000"/>
      </a:accent4>
      <a:accent5>
        <a:srgbClr val="C1E5F9"/>
      </a:accent5>
      <a:accent6>
        <a:srgbClr val="009691"/>
      </a:accent6>
      <a:hlink>
        <a:srgbClr val="00B2EF"/>
      </a:hlink>
      <a:folHlink>
        <a:srgbClr val="AB1A86"/>
      </a:folHlink>
    </a:clrScheme>
    <a:fontScheme name="January 20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January 2013 1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83D1F5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January 2013">
  <a:themeElements>
    <a:clrScheme name="7_January 2013 1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83D1F5"/>
      </a:accent1>
      <a:accent2>
        <a:srgbClr val="00A6A0"/>
      </a:accent2>
      <a:accent3>
        <a:srgbClr val="FFFFFF"/>
      </a:accent3>
      <a:accent4>
        <a:srgbClr val="000000"/>
      </a:accent4>
      <a:accent5>
        <a:srgbClr val="C1E5F9"/>
      </a:accent5>
      <a:accent6>
        <a:srgbClr val="009691"/>
      </a:accent6>
      <a:hlink>
        <a:srgbClr val="00B2EF"/>
      </a:hlink>
      <a:folHlink>
        <a:srgbClr val="AB1A86"/>
      </a:folHlink>
    </a:clrScheme>
    <a:fontScheme name="7_January 201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7_January 2013 1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83D1F5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8_Office Theme">
  <a:themeElements>
    <a:clrScheme name="Custom 1">
      <a:dk1>
        <a:sysClr val="windowText" lastClr="000000"/>
      </a:dk1>
      <a:lt1>
        <a:sysClr val="window" lastClr="FFFFFF"/>
      </a:lt1>
      <a:dk2>
        <a:srgbClr val="004266"/>
      </a:dk2>
      <a:lt2>
        <a:srgbClr val="EEECE1"/>
      </a:lt2>
      <a:accent1>
        <a:srgbClr val="00B2EF"/>
      </a:accent1>
      <a:accent2>
        <a:srgbClr val="7F1C7D"/>
      </a:accent2>
      <a:accent3>
        <a:srgbClr val="008A52"/>
      </a:accent3>
      <a:accent4>
        <a:srgbClr val="EE3E96"/>
      </a:accent4>
      <a:accent5>
        <a:srgbClr val="17AF4B"/>
      </a:accent5>
      <a:accent6>
        <a:srgbClr val="83D1F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fault Theme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4_Office Theme">
  <a:themeElements>
    <a:clrScheme name="Custom 1">
      <a:dk1>
        <a:sysClr val="windowText" lastClr="000000"/>
      </a:dk1>
      <a:lt1>
        <a:sysClr val="window" lastClr="FFFFFF"/>
      </a:lt1>
      <a:dk2>
        <a:srgbClr val="004266"/>
      </a:dk2>
      <a:lt2>
        <a:srgbClr val="EEECE1"/>
      </a:lt2>
      <a:accent1>
        <a:srgbClr val="00B2EF"/>
      </a:accent1>
      <a:accent2>
        <a:srgbClr val="7F1C7D"/>
      </a:accent2>
      <a:accent3>
        <a:srgbClr val="008A52"/>
      </a:accent3>
      <a:accent4>
        <a:srgbClr val="EE3E96"/>
      </a:accent4>
      <a:accent5>
        <a:srgbClr val="17AF4B"/>
      </a:accent5>
      <a:accent6>
        <a:srgbClr val="83D1F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InterConnect2015-4x3-Internal_Final_12042014">
  <a:themeElements>
    <a:clrScheme name="Custom 23">
      <a:dk1>
        <a:sysClr val="windowText" lastClr="000000"/>
      </a:dk1>
      <a:lt1>
        <a:sysClr val="window" lastClr="FFFFFF"/>
      </a:lt1>
      <a:dk2>
        <a:srgbClr val="00649D"/>
      </a:dk2>
      <a:lt2>
        <a:srgbClr val="9DD0F3"/>
      </a:lt2>
      <a:accent1>
        <a:srgbClr val="34B1EC"/>
      </a:accent1>
      <a:accent2>
        <a:srgbClr val="7F1C7D"/>
      </a:accent2>
      <a:accent3>
        <a:srgbClr val="F04E37"/>
      </a:accent3>
      <a:accent4>
        <a:srgbClr val="17AF4B"/>
      </a:accent4>
      <a:accent5>
        <a:srgbClr val="AB1A86"/>
      </a:accent5>
      <a:accent6>
        <a:srgbClr val="9DD0F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InterConnect2015-4x3-Internal_Final_12042014.pptx" id="{FE8D621D-1556-4462-AAC0-A24C6BECA70D}" vid="{D6F5FED4-5212-4B2E-B83F-C1571AC13500}"/>
    </a:ext>
  </a:extLst>
</a:theme>
</file>

<file path=ppt/theme/theme6.xml><?xml version="1.0" encoding="utf-8"?>
<a:theme xmlns:a="http://schemas.openxmlformats.org/drawingml/2006/main" name="2_Office Theme">
  <a:themeElements>
    <a:clrScheme name="Custom 23">
      <a:dk1>
        <a:sysClr val="windowText" lastClr="000000"/>
      </a:dk1>
      <a:lt1>
        <a:sysClr val="window" lastClr="FFFFFF"/>
      </a:lt1>
      <a:dk2>
        <a:srgbClr val="00649D"/>
      </a:dk2>
      <a:lt2>
        <a:srgbClr val="9DD0F3"/>
      </a:lt2>
      <a:accent1>
        <a:srgbClr val="34B1EC"/>
      </a:accent1>
      <a:accent2>
        <a:srgbClr val="7F1C7D"/>
      </a:accent2>
      <a:accent3>
        <a:srgbClr val="F04E37"/>
      </a:accent3>
      <a:accent4>
        <a:srgbClr val="17AF4B"/>
      </a:accent4>
      <a:accent5>
        <a:srgbClr val="AB1A86"/>
      </a:accent5>
      <a:accent6>
        <a:srgbClr val="9DD0F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7_Office Theme">
  <a:themeElements>
    <a:clrScheme name="Custom 1">
      <a:dk1>
        <a:sysClr val="windowText" lastClr="000000"/>
      </a:dk1>
      <a:lt1>
        <a:sysClr val="window" lastClr="FFFFFF"/>
      </a:lt1>
      <a:dk2>
        <a:srgbClr val="004266"/>
      </a:dk2>
      <a:lt2>
        <a:srgbClr val="EEECE1"/>
      </a:lt2>
      <a:accent1>
        <a:srgbClr val="00B2EF"/>
      </a:accent1>
      <a:accent2>
        <a:srgbClr val="7F1C7D"/>
      </a:accent2>
      <a:accent3>
        <a:srgbClr val="008A52"/>
      </a:accent3>
      <a:accent4>
        <a:srgbClr val="EE3E96"/>
      </a:accent4>
      <a:accent5>
        <a:srgbClr val="17AF4B"/>
      </a:accent5>
      <a:accent6>
        <a:srgbClr val="83D1F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19469</TotalTime>
  <Words>2653</Words>
  <Application>Microsoft Macintosh PowerPoint</Application>
  <PresentationFormat>On-screen Show (4:3)</PresentationFormat>
  <Paragraphs>453</Paragraphs>
  <Slides>47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Office Theme</vt:lpstr>
      <vt:lpstr>18_Office Theme</vt:lpstr>
      <vt:lpstr>Default Theme</vt:lpstr>
      <vt:lpstr>14_Office Theme</vt:lpstr>
      <vt:lpstr>2_InterConnect2015-4x3-Internal_Final_12042014</vt:lpstr>
      <vt:lpstr>2_Office Theme</vt:lpstr>
      <vt:lpstr>7_Office Theme</vt:lpstr>
      <vt:lpstr>17_Office Theme</vt:lpstr>
      <vt:lpstr>9_Office Theme</vt:lpstr>
      <vt:lpstr>1_January 2013</vt:lpstr>
      <vt:lpstr>7_January 2013</vt:lpstr>
      <vt:lpstr>GBS Cloud Education Course   APIs and API Management</vt:lpstr>
      <vt:lpstr>Module outline – APIM </vt:lpstr>
      <vt:lpstr>When you complete viewing this video, you should be able to: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API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Developer: Create, Secure &amp; Version APIs Simple interface accelerates iterative API development &amp;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Management in 2Q 2015</vt:lpstr>
      <vt:lpstr>PowerPoint Presentation</vt:lpstr>
    </vt:vector>
  </TitlesOfParts>
  <Company>IBM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IBMSidBhatia</dc:creator>
  <cp:lastModifiedBy>William Brown</cp:lastModifiedBy>
  <cp:revision>264</cp:revision>
  <dcterms:created xsi:type="dcterms:W3CDTF">2015-03-02T04:45:29Z</dcterms:created>
  <dcterms:modified xsi:type="dcterms:W3CDTF">2015-06-03T14:32:50Z</dcterms:modified>
</cp:coreProperties>
</file>